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1415" r:id="rId4"/>
    <p:sldId id="1402" r:id="rId5"/>
    <p:sldId id="1400" r:id="rId6"/>
    <p:sldId id="1405" r:id="rId7"/>
    <p:sldId id="1414" r:id="rId8"/>
    <p:sldId id="1410" r:id="rId9"/>
    <p:sldId id="1412" r:id="rId10"/>
    <p:sldId id="1404" r:id="rId11"/>
    <p:sldId id="1413" r:id="rId12"/>
    <p:sldId id="1401" r:id="rId13"/>
    <p:sldId id="1409" r:id="rId14"/>
    <p:sldId id="1423" r:id="rId15"/>
    <p:sldId id="1406" r:id="rId16"/>
    <p:sldId id="141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90" d="100"/>
          <a:sy n="90" d="100"/>
        </p:scale>
        <p:origin x="87"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13:23:35.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1,'5151'0,"-4532"0,-105 0,6083 0,-2011 0,-4237 0,-316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13:23:42.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0,'5513'0,"-2902"0,994 0,-3570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12T13:23:48.4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1,'3260'0,"5513"0,-9354 0,557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57756-30F5-417B-B68D-370DFB2244C3}" type="datetimeFigureOut">
              <a:rPr lang="de-CH" smtClean="0"/>
              <a:t>26.10.2024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C96E9-9282-4012-BA27-81471984B4D7}" type="slidenum">
              <a:rPr lang="de-CH" smtClean="0"/>
              <a:t>‹Nr.›</a:t>
            </a:fld>
            <a:endParaRPr lang="de-CH"/>
          </a:p>
        </p:txBody>
      </p:sp>
    </p:spTree>
    <p:extLst>
      <p:ext uri="{BB962C8B-B14F-4D97-AF65-F5344CB8AC3E}">
        <p14:creationId xmlns:p14="http://schemas.microsoft.com/office/powerpoint/2010/main" val="58039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C633C-56D0-A412-1A84-AB19B8390B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360E5F-2CF3-DBA2-6CC7-0F52800A02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1BF03C-0DAE-3BBD-18D2-22A3EAA33E36}"/>
              </a:ext>
            </a:extLst>
          </p:cNvPr>
          <p:cNvSpPr>
            <a:spLocks noGrp="1"/>
          </p:cNvSpPr>
          <p:nvPr>
            <p:ph type="body" idx="1"/>
          </p:nvPr>
        </p:nvSpPr>
        <p:spPr/>
        <p:txBody>
          <a:bodyPr/>
          <a:lstStyle/>
          <a:p>
            <a:pPr marL="457200" lvl="1" indent="0">
              <a:buFont typeface="Arial" panose="020B0604020202020204" pitchFamily="34" charset="0"/>
              <a:buNone/>
            </a:pPr>
            <a:r>
              <a:rPr lang="de-DE" sz="2400">
                <a:cs typeface="Arial" panose="020B0604020202020204" pitchFamily="34" charset="0"/>
              </a:rPr>
              <a:t>Auch zu finden auf unserer HP!</a:t>
            </a:r>
          </a:p>
        </p:txBody>
      </p:sp>
      <p:sp>
        <p:nvSpPr>
          <p:cNvPr id="4" name="Foliennummernplatzhalter 3">
            <a:extLst>
              <a:ext uri="{FF2B5EF4-FFF2-40B4-BE49-F238E27FC236}">
                <a16:creationId xmlns:a16="http://schemas.microsoft.com/office/drawing/2014/main" id="{DA32EBB6-C6C2-CDDE-FEF4-E513515CCE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27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a:effectLs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67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Erhältlich beim LA</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552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Breakt-out Rooms, 6er Gruppen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870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a:effectLs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80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Zeitraum Motion: Innert 2 Jahren nach Überweisung (März 2025).</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9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a:effectLs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064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a:effectLs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12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a:effectLst/>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73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Zeitraum Motion: Innert 2 Jahren nach Überweisung (März 2025).</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41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Abrücken vom Mantra „kein Bauen auf Vorrat“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229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Zeitraum Motion: Innert 2 Jahren nach Überweisung (März 2025).</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4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a:effectLst/>
              </a:rPr>
              <a:t>Layouts: Stand unklar. Thema an er nächsten Strategiesitzung</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55BF2-3B7B-4C2C-9687-663B291B565D}"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45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6AAE9-ED3D-ABAA-AD8E-397CE871DDC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21158C7E-431C-8628-2AE9-7E31EE6FB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3B02A613-4AE6-C8F5-1235-7628E5B0EDCB}"/>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9DE996B2-2E46-3A37-8862-F92C48D9116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BCA39FD-4318-EC23-3E73-71249383619E}"/>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203972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5A10-CDB2-3A84-7589-D90ED7685B5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2B10031-FB66-6AD7-5D03-6063A2912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BC5BD7-62F7-8E34-A105-CDDAFCB05125}"/>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7B14642B-14B9-9597-1AC0-5B3822BF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3C94E524-58E4-7ACF-C592-AFDBAC3292F4}"/>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41474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BC3711B-538B-767B-E5C0-DB891774505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0DA51515-116E-0661-BFAA-046FE5BC5F7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50232CB-DC6E-69F4-DFED-94E2DA44A52D}"/>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FD6B303F-9112-C5DD-2A55-03037AFF4C9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070457B-FE64-F25A-2DC4-626C2CED0F8C}"/>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293989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E22A9A0B-EC92-4549-94B8-888EB74B4D1F}" type="datetimeFigureOut">
              <a:rPr lang="de-CH" smtClean="0"/>
              <a:t>26.10.2024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2059781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22A9A0B-EC92-4549-94B8-888EB74B4D1F}" type="datetimeFigureOut">
              <a:rPr lang="de-CH" smtClean="0"/>
              <a:t>26.10.2024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3829608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22A9A0B-EC92-4549-94B8-888EB74B4D1F}" type="datetimeFigureOut">
              <a:rPr lang="de-CH" smtClean="0"/>
              <a:t>26.10.2024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367357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E22A9A0B-EC92-4549-94B8-888EB74B4D1F}" type="datetimeFigureOut">
              <a:rPr lang="de-CH" smtClean="0"/>
              <a:t>26.10.2024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271423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E22A9A0B-EC92-4549-94B8-888EB74B4D1F}" type="datetimeFigureOut">
              <a:rPr lang="de-CH" smtClean="0"/>
              <a:t>26.10.2024</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355560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E22A9A0B-EC92-4549-94B8-888EB74B4D1F}" type="datetimeFigureOut">
              <a:rPr lang="de-CH" smtClean="0"/>
              <a:t>26.10.2024</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220857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2A9A0B-EC92-4549-94B8-888EB74B4D1F}" type="datetimeFigureOut">
              <a:rPr lang="de-CH" smtClean="0"/>
              <a:t>26.10.2024</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13049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22A9A0B-EC92-4549-94B8-888EB74B4D1F}" type="datetimeFigureOut">
              <a:rPr lang="de-CH" smtClean="0"/>
              <a:t>26.10.2024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328075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56CB4-DEC3-FD9B-F926-9A5AF510D7B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A368E3A-25EF-36F2-D347-F67AB5D816D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7379163-1ADA-CAAF-63AF-E35CF08F6691}"/>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C74EAB66-B8FF-161F-B439-25A6BF57C56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6FCBF7-082D-3A9F-80D4-143E1BDF7EE8}"/>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918911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E22A9A0B-EC92-4549-94B8-888EB74B4D1F}" type="datetimeFigureOut">
              <a:rPr lang="de-CH" smtClean="0"/>
              <a:t>26.10.2024</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4224605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22A9A0B-EC92-4549-94B8-888EB74B4D1F}" type="datetimeFigureOut">
              <a:rPr lang="de-CH" smtClean="0"/>
              <a:t>26.10.2024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223206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22A9A0B-EC92-4549-94B8-888EB74B4D1F}" type="datetimeFigureOut">
              <a:rPr lang="de-CH" smtClean="0"/>
              <a:t>26.10.2024</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B24CFB-1A61-4262-8A73-7965BA85A627}" type="slidenum">
              <a:rPr lang="de-CH" smtClean="0"/>
              <a:t>‹Nr.›</a:t>
            </a:fld>
            <a:endParaRPr lang="de-CH"/>
          </a:p>
        </p:txBody>
      </p:sp>
    </p:spTree>
    <p:extLst>
      <p:ext uri="{BB962C8B-B14F-4D97-AF65-F5344CB8AC3E}">
        <p14:creationId xmlns:p14="http://schemas.microsoft.com/office/powerpoint/2010/main" val="400608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55026-C722-6978-3A4A-2DAFC58CC46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056AFB57-2EB4-E093-D82F-68FDA902BA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01B39BF-B984-74FF-69E4-AD2D74623145}"/>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4A848CBB-C672-919B-2A85-BD50F6494C3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091B2FA-CDB4-1636-7BED-E1F6510B8DD9}"/>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360149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EFE63-101E-4C70-B12D-E23BB87B858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A01581B-5698-D5BD-91F1-804FAFB8F7B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4F52D2BA-E432-BC28-2899-26838B70808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B2010AD6-117A-94E5-3381-C7911D8EC742}"/>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6" name="Fußzeilenplatzhalter 5">
            <a:extLst>
              <a:ext uri="{FF2B5EF4-FFF2-40B4-BE49-F238E27FC236}">
                <a16:creationId xmlns:a16="http://schemas.microsoft.com/office/drawing/2014/main" id="{EC94C7AC-998C-87E3-A58B-66F759D77A4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6D3A4BB-0E6A-D6D9-1EBF-9467F6C6AE94}"/>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235202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9B1A7-C59A-ABFA-AA08-760450DA7BA2}"/>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F4E903AC-7C1A-552D-662C-DABC011D8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9834DC8-BB71-2344-20D0-9843591A053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F70A8D14-B4C7-8668-3152-5C9631640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689374-4827-F585-A40E-A1BA03ADF99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7AE619FF-C7A4-E511-DFAA-9FA6AF55ECAF}"/>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8" name="Fußzeilenplatzhalter 7">
            <a:extLst>
              <a:ext uri="{FF2B5EF4-FFF2-40B4-BE49-F238E27FC236}">
                <a16:creationId xmlns:a16="http://schemas.microsoft.com/office/drawing/2014/main" id="{B1E6D0E4-0F55-8EED-4DA3-EA948724D3B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B6E1D61E-1CD9-2A32-DB48-E1BA178E0587}"/>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407123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F7BE8-F6EF-346B-BC26-B547749DD79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26A4B6E3-11D7-CD03-2986-0BB3DBBCC8FB}"/>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4" name="Fußzeilenplatzhalter 3">
            <a:extLst>
              <a:ext uri="{FF2B5EF4-FFF2-40B4-BE49-F238E27FC236}">
                <a16:creationId xmlns:a16="http://schemas.microsoft.com/office/drawing/2014/main" id="{1D9FE090-52A2-8327-6E33-17779040336F}"/>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1B517C83-B7CC-72DD-753E-0B5EDDAC30BC}"/>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252426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2219B13-3FE0-EC1E-9C8A-33CF17AB2A7D}"/>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3" name="Fußzeilenplatzhalter 2">
            <a:extLst>
              <a:ext uri="{FF2B5EF4-FFF2-40B4-BE49-F238E27FC236}">
                <a16:creationId xmlns:a16="http://schemas.microsoft.com/office/drawing/2014/main" id="{83089CB0-5868-12D1-683B-0610D5FEA9F9}"/>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C73CA399-1BA9-7D86-0628-F50BD32254B7}"/>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44235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4B24A-92B5-0B80-CAF5-9139958A24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D3FF36E-04F9-3D79-DF6F-49D6632AB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896BD23-D58F-7784-7DB7-641A033E5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3C85E50-B8AF-99AC-BD1F-BB08B9498134}"/>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6" name="Fußzeilenplatzhalter 5">
            <a:extLst>
              <a:ext uri="{FF2B5EF4-FFF2-40B4-BE49-F238E27FC236}">
                <a16:creationId xmlns:a16="http://schemas.microsoft.com/office/drawing/2014/main" id="{C3FDE62F-7D4C-DE88-1E34-3B611369C7F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6400E48-5A88-35E7-8CAF-2031BEBA97D9}"/>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383529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A11AC-EFCD-D017-9A16-50CAE02FC9E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5F27AD0E-89C4-C5A3-0C2B-A2DCFE920B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484B5573-64C6-B352-B2DF-86B6AE288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1CFC2CC-1324-B702-5493-B801CB354775}"/>
              </a:ext>
            </a:extLst>
          </p:cNvPr>
          <p:cNvSpPr>
            <a:spLocks noGrp="1"/>
          </p:cNvSpPr>
          <p:nvPr>
            <p:ph type="dt" sz="half" idx="10"/>
          </p:nvPr>
        </p:nvSpPr>
        <p:spPr/>
        <p:txBody>
          <a:bodyPr/>
          <a:lstStyle/>
          <a:p>
            <a:fld id="{AF48489B-B0E4-4BE4-BB2D-452BF5398C80}" type="datetimeFigureOut">
              <a:rPr lang="de-CH" smtClean="0"/>
              <a:t>26.10.2024</a:t>
            </a:fld>
            <a:endParaRPr lang="de-CH"/>
          </a:p>
        </p:txBody>
      </p:sp>
      <p:sp>
        <p:nvSpPr>
          <p:cNvPr id="6" name="Fußzeilenplatzhalter 5">
            <a:extLst>
              <a:ext uri="{FF2B5EF4-FFF2-40B4-BE49-F238E27FC236}">
                <a16:creationId xmlns:a16="http://schemas.microsoft.com/office/drawing/2014/main" id="{25DFAA90-D240-0950-19EA-013C3CDDD12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7708FE1-6C31-427E-ED08-F8D1BF7F433A}"/>
              </a:ext>
            </a:extLst>
          </p:cNvPr>
          <p:cNvSpPr>
            <a:spLocks noGrp="1"/>
          </p:cNvSpPr>
          <p:nvPr>
            <p:ph type="sldNum" sz="quarter" idx="12"/>
          </p:nvPr>
        </p:nvSpPr>
        <p:spPr/>
        <p:txBody>
          <a:bodyPr/>
          <a:lstStyle/>
          <a:p>
            <a:fld id="{8777F7CF-6E26-4465-878A-62D910BF2BF2}" type="slidenum">
              <a:rPr lang="de-CH" smtClean="0"/>
              <a:t>‹Nr.›</a:t>
            </a:fld>
            <a:endParaRPr lang="de-CH"/>
          </a:p>
        </p:txBody>
      </p:sp>
    </p:spTree>
    <p:extLst>
      <p:ext uri="{BB962C8B-B14F-4D97-AF65-F5344CB8AC3E}">
        <p14:creationId xmlns:p14="http://schemas.microsoft.com/office/powerpoint/2010/main" val="113954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D1D6964-A738-7C03-0503-EFFEC3711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6E27BB47-4B16-17A5-71B9-945F448F1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F0272A8-1E26-0597-F5B6-C82AB567C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48489B-B0E4-4BE4-BB2D-452BF5398C80}" type="datetimeFigureOut">
              <a:rPr lang="de-CH" smtClean="0"/>
              <a:t>26.10.2024</a:t>
            </a:fld>
            <a:endParaRPr lang="de-CH"/>
          </a:p>
        </p:txBody>
      </p:sp>
      <p:sp>
        <p:nvSpPr>
          <p:cNvPr id="5" name="Fußzeilenplatzhalter 4">
            <a:extLst>
              <a:ext uri="{FF2B5EF4-FFF2-40B4-BE49-F238E27FC236}">
                <a16:creationId xmlns:a16="http://schemas.microsoft.com/office/drawing/2014/main" id="{956359BF-CEC3-4FB0-A03E-B7F5CA48C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DFA51484-3B01-9149-E55C-AB6669616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77F7CF-6E26-4465-878A-62D910BF2BF2}" type="slidenum">
              <a:rPr lang="de-CH" smtClean="0"/>
              <a:t>‹Nr.›</a:t>
            </a:fld>
            <a:endParaRPr lang="de-CH"/>
          </a:p>
        </p:txBody>
      </p:sp>
    </p:spTree>
    <p:extLst>
      <p:ext uri="{BB962C8B-B14F-4D97-AF65-F5344CB8AC3E}">
        <p14:creationId xmlns:p14="http://schemas.microsoft.com/office/powerpoint/2010/main" val="3062161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A9A0B-EC92-4549-94B8-888EB74B4D1F}" type="datetimeFigureOut">
              <a:rPr lang="de-CH" smtClean="0"/>
              <a:t>26.10.2024</a:t>
            </a:fld>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24CFB-1A61-4262-8A73-7965BA85A627}" type="slidenum">
              <a:rPr lang="de-CH" smtClean="0"/>
              <a:t>‹Nr.›</a:t>
            </a:fld>
            <a:endParaRPr lang="de-CH"/>
          </a:p>
        </p:txBody>
      </p:sp>
    </p:spTree>
    <p:extLst>
      <p:ext uri="{BB962C8B-B14F-4D97-AF65-F5344CB8AC3E}">
        <p14:creationId xmlns:p14="http://schemas.microsoft.com/office/powerpoint/2010/main" val="1836726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6074C-1D03-994C-AB92-880059ACC611}"/>
              </a:ext>
            </a:extLst>
          </p:cNvPr>
          <p:cNvSpPr>
            <a:spLocks noGrp="1"/>
          </p:cNvSpPr>
          <p:nvPr>
            <p:ph type="ctrTitle"/>
          </p:nvPr>
        </p:nvSpPr>
        <p:spPr/>
        <p:txBody>
          <a:bodyPr/>
          <a:lstStyle/>
          <a:p>
            <a:endParaRPr lang="de-CH"/>
          </a:p>
        </p:txBody>
      </p:sp>
      <p:sp>
        <p:nvSpPr>
          <p:cNvPr id="3" name="Untertitel 2">
            <a:extLst>
              <a:ext uri="{FF2B5EF4-FFF2-40B4-BE49-F238E27FC236}">
                <a16:creationId xmlns:a16="http://schemas.microsoft.com/office/drawing/2014/main" id="{B4C91C1F-76F7-2B51-2761-9687078917F6}"/>
              </a:ext>
            </a:extLst>
          </p:cNvPr>
          <p:cNvSpPr>
            <a:spLocks noGrp="1"/>
          </p:cNvSpPr>
          <p:nvPr>
            <p:ph type="subTitle" idx="1"/>
          </p:nvPr>
        </p:nvSpPr>
        <p:spPr/>
        <p:txBody>
          <a:bodyPr/>
          <a:lstStyle/>
          <a:p>
            <a:endParaRPr lang="de-CH"/>
          </a:p>
        </p:txBody>
      </p:sp>
    </p:spTree>
    <p:extLst>
      <p:ext uri="{BB962C8B-B14F-4D97-AF65-F5344CB8AC3E}">
        <p14:creationId xmlns:p14="http://schemas.microsoft.com/office/powerpoint/2010/main" val="3493415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955F319C-3B34-D145-917E-A6DBDBFA06FD}"/>
              </a:ext>
            </a:extLst>
          </p:cNvPr>
          <p:cNvGraphicFramePr>
            <a:graphicFrameLocks noGrp="1"/>
          </p:cNvGraphicFramePr>
          <p:nvPr/>
        </p:nvGraphicFramePr>
        <p:xfrm>
          <a:off x="2266949" y="1945639"/>
          <a:ext cx="7733220" cy="3720148"/>
        </p:xfrm>
        <a:graphic>
          <a:graphicData uri="http://schemas.openxmlformats.org/drawingml/2006/table">
            <a:tbl>
              <a:tblPr firstRow="1" bandRow="1">
                <a:tableStyleId>{5C22544A-7EE6-4342-B048-85BDC9FD1C3A}</a:tableStyleId>
              </a:tblPr>
              <a:tblGrid>
                <a:gridCol w="1647826">
                  <a:extLst>
                    <a:ext uri="{9D8B030D-6E8A-4147-A177-3AD203B41FA5}">
                      <a16:colId xmlns:a16="http://schemas.microsoft.com/office/drawing/2014/main" val="3017107656"/>
                    </a:ext>
                  </a:extLst>
                </a:gridCol>
                <a:gridCol w="4171950">
                  <a:extLst>
                    <a:ext uri="{9D8B030D-6E8A-4147-A177-3AD203B41FA5}">
                      <a16:colId xmlns:a16="http://schemas.microsoft.com/office/drawing/2014/main" val="2594813898"/>
                    </a:ext>
                  </a:extLst>
                </a:gridCol>
                <a:gridCol w="1913444">
                  <a:extLst>
                    <a:ext uri="{9D8B030D-6E8A-4147-A177-3AD203B41FA5}">
                      <a16:colId xmlns:a16="http://schemas.microsoft.com/office/drawing/2014/main" val="1706851396"/>
                    </a:ext>
                  </a:extLst>
                </a:gridCol>
              </a:tblGrid>
              <a:tr h="541417">
                <a:tc>
                  <a:txBody>
                    <a:bodyPr/>
                    <a:lstStyle/>
                    <a:p>
                      <a:r>
                        <a:rPr lang="de-CH" sz="2000"/>
                        <a:t>Wann?</a:t>
                      </a:r>
                    </a:p>
                  </a:txBody>
                  <a:tcPr anchor="ctr"/>
                </a:tc>
                <a:tc>
                  <a:txBody>
                    <a:bodyPr/>
                    <a:lstStyle/>
                    <a:p>
                      <a:r>
                        <a:rPr lang="de-CH" sz="2000"/>
                        <a:t>Was? - Meilensteine</a:t>
                      </a:r>
                    </a:p>
                  </a:txBody>
                  <a:tcPr anchor="ctr"/>
                </a:tc>
                <a:tc>
                  <a:txBody>
                    <a:bodyPr/>
                    <a:lstStyle/>
                    <a:p>
                      <a:r>
                        <a:rPr lang="de-CH" sz="2000"/>
                        <a:t>Wer? - Player</a:t>
                      </a:r>
                    </a:p>
                  </a:txBody>
                  <a:tcPr anchor="ctr"/>
                </a:tc>
                <a:extLst>
                  <a:ext uri="{0D108BD9-81ED-4DB2-BD59-A6C34878D82A}">
                    <a16:rowId xmlns:a16="http://schemas.microsoft.com/office/drawing/2014/main" val="749641914"/>
                  </a:ext>
                </a:extLst>
              </a:tr>
              <a:tr h="541417">
                <a:tc>
                  <a:txBody>
                    <a:bodyPr/>
                    <a:lstStyle/>
                    <a:p>
                      <a:r>
                        <a:rPr lang="de-CH" b="1"/>
                        <a:t>März 2022</a:t>
                      </a:r>
                    </a:p>
                  </a:txBody>
                  <a:tcPr anchor="ctr"/>
                </a:tc>
                <a:tc>
                  <a:txBody>
                    <a:bodyPr/>
                    <a:lstStyle/>
                    <a:p>
                      <a:r>
                        <a:rPr lang="de-CH" b="1"/>
                        <a:t>GeKo-Antrag «Schulraum»</a:t>
                      </a:r>
                    </a:p>
                  </a:txBody>
                  <a:tcPr anchor="ctr"/>
                </a:tc>
                <a:tc>
                  <a:txBody>
                    <a:bodyPr/>
                    <a:lstStyle/>
                    <a:p>
                      <a:r>
                        <a:rPr lang="de-CH" b="1"/>
                        <a:t>KSBS</a:t>
                      </a:r>
                    </a:p>
                  </a:txBody>
                  <a:tcPr anchor="ctr"/>
                </a:tc>
                <a:extLst>
                  <a:ext uri="{0D108BD9-81ED-4DB2-BD59-A6C34878D82A}">
                    <a16:rowId xmlns:a16="http://schemas.microsoft.com/office/drawing/2014/main" val="4095644490"/>
                  </a:ext>
                </a:extLst>
              </a:tr>
              <a:tr h="541417">
                <a:tc>
                  <a:txBody>
                    <a:bodyPr/>
                    <a:lstStyle/>
                    <a:p>
                      <a:r>
                        <a:rPr lang="de-CH" b="1"/>
                        <a:t>Oktober 2022</a:t>
                      </a:r>
                    </a:p>
                  </a:txBody>
                  <a:tcPr anchor="ctr"/>
                </a:tc>
                <a:tc>
                  <a:txBody>
                    <a:bodyPr/>
                    <a:lstStyle/>
                    <a:p>
                      <a:r>
                        <a:rPr lang="de-CH" b="1"/>
                        <a:t>Antwort des Departementsvorstehers</a:t>
                      </a:r>
                    </a:p>
                  </a:txBody>
                  <a:tcPr anchor="ctr"/>
                </a:tc>
                <a:tc>
                  <a:txBody>
                    <a:bodyPr/>
                    <a:lstStyle/>
                    <a:p>
                      <a:r>
                        <a:rPr lang="de-CH" b="1"/>
                        <a:t>ED</a:t>
                      </a:r>
                    </a:p>
                  </a:txBody>
                  <a:tcPr anchor="ctr"/>
                </a:tc>
                <a:extLst>
                  <a:ext uri="{0D108BD9-81ED-4DB2-BD59-A6C34878D82A}">
                    <a16:rowId xmlns:a16="http://schemas.microsoft.com/office/drawing/2014/main" val="606130358"/>
                  </a:ext>
                </a:extLst>
              </a:tr>
              <a:tr h="541417">
                <a:tc>
                  <a:txBody>
                    <a:bodyPr/>
                    <a:lstStyle/>
                    <a:p>
                      <a:r>
                        <a:rPr lang="de-CH" b="1"/>
                        <a:t>Oktober 2022</a:t>
                      </a:r>
                    </a:p>
                  </a:txBody>
                  <a:tcPr anchor="ctr"/>
                </a:tc>
                <a:tc>
                  <a:txBody>
                    <a:bodyPr/>
                    <a:lstStyle/>
                    <a:p>
                      <a:r>
                        <a:rPr lang="de-CH" b="1"/>
                        <a:t>Doppel-Motion der BKK/BRK für eine langfristige und vorausschauende Schulraumplanung</a:t>
                      </a:r>
                    </a:p>
                  </a:txBody>
                  <a:tcPr anchor="ctr"/>
                </a:tc>
                <a:tc>
                  <a:txBody>
                    <a:bodyPr/>
                    <a:lstStyle/>
                    <a:p>
                      <a:r>
                        <a:rPr lang="de-CH" b="1"/>
                        <a:t>Grosser Rat</a:t>
                      </a:r>
                    </a:p>
                  </a:txBody>
                  <a:tcPr anchor="ctr"/>
                </a:tc>
                <a:extLst>
                  <a:ext uri="{0D108BD9-81ED-4DB2-BD59-A6C34878D82A}">
                    <a16:rowId xmlns:a16="http://schemas.microsoft.com/office/drawing/2014/main" val="2547688583"/>
                  </a:ext>
                </a:extLst>
              </a:tr>
              <a:tr h="541417">
                <a:tc>
                  <a:txBody>
                    <a:bodyPr/>
                    <a:lstStyle/>
                    <a:p>
                      <a:r>
                        <a:rPr lang="de-CH" b="1"/>
                        <a:t>Januar 2023</a:t>
                      </a:r>
                    </a:p>
                  </a:txBody>
                  <a:tcPr anchor="ctr"/>
                </a:tc>
                <a:tc>
                  <a:txBody>
                    <a:bodyPr/>
                    <a:lstStyle/>
                    <a:p>
                      <a:r>
                        <a:rPr lang="de-CH" b="1"/>
                        <a:t>Erste Strategiesitzung Schulraum</a:t>
                      </a:r>
                    </a:p>
                  </a:txBody>
                  <a:tcPr anchor="ctr"/>
                </a:tc>
                <a:tc>
                  <a:txBody>
                    <a:bodyPr/>
                    <a:lstStyle/>
                    <a:p>
                      <a:r>
                        <a:rPr lang="de-CH" b="1"/>
                        <a:t>KSBS/ED</a:t>
                      </a:r>
                    </a:p>
                  </a:txBody>
                  <a:tcPr anchor="ctr"/>
                </a:tc>
                <a:extLst>
                  <a:ext uri="{0D108BD9-81ED-4DB2-BD59-A6C34878D82A}">
                    <a16:rowId xmlns:a16="http://schemas.microsoft.com/office/drawing/2014/main" val="3706162693"/>
                  </a:ext>
                </a:extLst>
              </a:tr>
              <a:tr h="541417">
                <a:tc>
                  <a:txBody>
                    <a:bodyPr/>
                    <a:lstStyle/>
                    <a:p>
                      <a:r>
                        <a:rPr lang="de-CH" b="1"/>
                        <a:t>Juni 2024</a:t>
                      </a:r>
                    </a:p>
                  </a:txBody>
                  <a:tcPr anchor="ctr"/>
                </a:tc>
                <a:tc>
                  <a:txBody>
                    <a:bodyPr/>
                    <a:lstStyle/>
                    <a:p>
                      <a:r>
                        <a:rPr lang="de-CH" b="1"/>
                        <a:t>Kriterienkatalog für Schulraum-Bauprojekte (Riehen/Bettingen)</a:t>
                      </a:r>
                    </a:p>
                  </a:txBody>
                  <a:tcPr anchor="ctr"/>
                </a:tc>
                <a:tc>
                  <a:txBody>
                    <a:bodyPr/>
                    <a:lstStyle/>
                    <a:p>
                      <a:r>
                        <a:rPr lang="de-CH" b="1"/>
                        <a:t>FSS</a:t>
                      </a:r>
                    </a:p>
                  </a:txBody>
                  <a:tcPr anchor="ctr"/>
                </a:tc>
                <a:extLst>
                  <a:ext uri="{0D108BD9-81ED-4DB2-BD59-A6C34878D82A}">
                    <a16:rowId xmlns:a16="http://schemas.microsoft.com/office/drawing/2014/main" val="2823457648"/>
                  </a:ext>
                </a:extLst>
              </a:tr>
            </a:tbl>
          </a:graphicData>
        </a:graphic>
      </p:graphicFrame>
      <p:sp>
        <p:nvSpPr>
          <p:cNvPr id="4" name="Ellipse 3">
            <a:extLst>
              <a:ext uri="{FF2B5EF4-FFF2-40B4-BE49-F238E27FC236}">
                <a16:creationId xmlns:a16="http://schemas.microsoft.com/office/drawing/2014/main" id="{C5B3F398-BE2D-6C69-BBFE-EB0AEAB51FD2}"/>
              </a:ext>
            </a:extLst>
          </p:cNvPr>
          <p:cNvSpPr/>
          <p:nvPr/>
        </p:nvSpPr>
        <p:spPr>
          <a:xfrm>
            <a:off x="2111704" y="4411480"/>
            <a:ext cx="7752569" cy="70485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latin typeface="Calibri"/>
            </a:endParaRPr>
          </a:p>
        </p:txBody>
      </p:sp>
    </p:spTree>
    <p:extLst>
      <p:ext uri="{BB962C8B-B14F-4D97-AF65-F5344CB8AC3E}">
        <p14:creationId xmlns:p14="http://schemas.microsoft.com/office/powerpoint/2010/main" val="42763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B670CC5F-AA6C-DB1C-7F78-B893F9A9802D}"/>
              </a:ext>
            </a:extLst>
          </p:cNvPr>
          <p:cNvSpPr txBox="1"/>
          <p:nvPr/>
        </p:nvSpPr>
        <p:spPr>
          <a:xfrm>
            <a:off x="2191830" y="1786371"/>
            <a:ext cx="7951515" cy="4832092"/>
          </a:xfrm>
          <a:prstGeom prst="rect">
            <a:avLst/>
          </a:prstGeom>
          <a:noFill/>
        </p:spPr>
        <p:txBody>
          <a:bodyPr wrap="square">
            <a:spAutoFit/>
          </a:bodyPr>
          <a:lstStyle/>
          <a:p>
            <a:pPr algn="just"/>
            <a:r>
              <a:rPr lang="de-CH" sz="2000" b="1">
                <a:solidFill>
                  <a:prstClr val="black"/>
                </a:solidFill>
                <a:latin typeface="Calibri"/>
                <a:ea typeface="Times New Roman" panose="02020603050405020304" pitchFamily="18" charset="0"/>
                <a:cs typeface="Arial" panose="020B0604020202020204" pitchFamily="34" charset="0"/>
              </a:rPr>
              <a:t>Strategiesitzung Schulraum – nur Bürokratie? Was war der Output?</a:t>
            </a:r>
          </a:p>
          <a:p>
            <a:pPr marL="285750" indent="-285750" algn="just">
              <a:buFont typeface="Arial" panose="020B0604020202020204" pitchFamily="34" charset="0"/>
              <a:buChar char="•"/>
            </a:pPr>
            <a:r>
              <a:rPr lang="de-CH">
                <a:solidFill>
                  <a:prstClr val="black"/>
                </a:solidFill>
                <a:latin typeface="Calibri"/>
                <a:ea typeface="Times New Roman" panose="02020603050405020304" pitchFamily="18" charset="0"/>
                <a:cs typeface="Arial" panose="020B0604020202020204" pitchFamily="34" charset="0"/>
              </a:rPr>
              <a:t>März 2023 – Das ED hat eine Übersicht zum Ist-Zustand inkl. einer Prognose zu allen Kindergärten erstellt. Daraus wurde/wird Handlungsbedarf abgeleitet.</a:t>
            </a:r>
          </a:p>
          <a:p>
            <a:pPr marL="285750" indent="-285750" algn="just">
              <a:buFont typeface="Arial" panose="020B0604020202020204" pitchFamily="34" charset="0"/>
              <a:buChar char="•"/>
            </a:pPr>
            <a:r>
              <a:rPr lang="de-CH">
                <a:solidFill>
                  <a:prstClr val="black"/>
                </a:solidFill>
                <a:latin typeface="Calibri"/>
                <a:ea typeface="Times New Roman" panose="02020603050405020304" pitchFamily="18" charset="0"/>
                <a:cs typeface="Arial" panose="020B0604020202020204" pitchFamily="34" charset="0"/>
              </a:rPr>
              <a:t>2023 – Das Prognose-Tool zur Berechnung des </a:t>
            </a:r>
            <a:r>
              <a:rPr lang="de-CH" err="1">
                <a:solidFill>
                  <a:prstClr val="black"/>
                </a:solidFill>
                <a:latin typeface="Calibri"/>
                <a:ea typeface="Times New Roman" panose="02020603050405020304" pitchFamily="18" charset="0"/>
                <a:cs typeface="Arial" panose="020B0604020202020204" pitchFamily="34" charset="0"/>
              </a:rPr>
              <a:t>Schüler:innen-Wachstums</a:t>
            </a:r>
            <a:r>
              <a:rPr lang="de-CH">
                <a:solidFill>
                  <a:prstClr val="black"/>
                </a:solidFill>
                <a:latin typeface="Calibri"/>
                <a:ea typeface="Times New Roman" panose="02020603050405020304" pitchFamily="18" charset="0"/>
                <a:cs typeface="Arial" panose="020B0604020202020204" pitchFamily="34" charset="0"/>
              </a:rPr>
              <a:t> wird nach Rückmeldungen der KSBS erweitert:  Arealentwicklungen (inkl. </a:t>
            </a:r>
            <a:r>
              <a:rPr lang="de-CH" err="1">
                <a:solidFill>
                  <a:prstClr val="black"/>
                </a:solidFill>
                <a:latin typeface="Calibri"/>
                <a:ea typeface="Times New Roman" panose="02020603050405020304" pitchFamily="18" charset="0"/>
                <a:cs typeface="Arial" panose="020B0604020202020204" pitchFamily="34" charset="0"/>
              </a:rPr>
              <a:t>Wohnsze-narien</a:t>
            </a:r>
            <a:r>
              <a:rPr lang="de-CH">
                <a:solidFill>
                  <a:prstClr val="black"/>
                </a:solidFill>
                <a:latin typeface="Calibri"/>
                <a:ea typeface="Times New Roman" panose="02020603050405020304" pitchFamily="18" charset="0"/>
                <a:cs typeface="Arial" panose="020B0604020202020204" pitchFamily="34" charset="0"/>
              </a:rPr>
              <a:t>) fliessen neu ein.</a:t>
            </a:r>
          </a:p>
          <a:p>
            <a:pPr marL="285750" indent="-285750" algn="just">
              <a:buFont typeface="Arial" panose="020B0604020202020204" pitchFamily="34" charset="0"/>
              <a:buChar char="•"/>
            </a:pPr>
            <a:r>
              <a:rPr lang="de-CH">
                <a:solidFill>
                  <a:prstClr val="black"/>
                </a:solidFill>
                <a:latin typeface="Calibri"/>
                <a:ea typeface="Times New Roman" panose="02020603050405020304" pitchFamily="18" charset="0"/>
                <a:cs typeface="Arial" panose="020B0604020202020204" pitchFamily="34" charset="0"/>
              </a:rPr>
              <a:t>Seit Anfang 2024 – Auf Anregung der KSBS erstellt das ED sogenannte Layouts. Dabei wird erfasst, wie die Schulen ihre Räumlichkeiten aktuell nutzen. Später kann ein Abgleich mit den bestehenden Raumstandards gemacht werden, um das Ausmass der Umnutzungen zu erheben, daraus den tatsächlich benötigten </a:t>
            </a:r>
            <a:r>
              <a:rPr lang="de-CH">
                <a:solidFill>
                  <a:prstClr val="black"/>
                </a:solidFill>
                <a:latin typeface="Calibri (Textkörper)"/>
                <a:ea typeface="Times New Roman" panose="02020603050405020304" pitchFamily="18" charset="0"/>
                <a:cs typeface="Arial" panose="020B0604020202020204" pitchFamily="34" charset="0"/>
              </a:rPr>
              <a:t>Raumbedarf abzuleiten und Rück-Umnutzungen zu ermöglichen.</a:t>
            </a:r>
          </a:p>
          <a:p>
            <a:pPr marL="285750" indent="-285750" algn="just">
              <a:buFont typeface="Arial" panose="020B0604020202020204" pitchFamily="34" charset="0"/>
              <a:buChar char="•"/>
            </a:pPr>
            <a:r>
              <a:rPr lang="de-CH">
                <a:solidFill>
                  <a:prstClr val="black"/>
                </a:solidFill>
                <a:latin typeface="Calibri (Textkörper)"/>
                <a:ea typeface="Times New Roman" panose="02020603050405020304" pitchFamily="18" charset="0"/>
                <a:cs typeface="Times New Roman" panose="02020603050405020304" pitchFamily="18" charset="0"/>
              </a:rPr>
              <a:t>Januar 2024 – zweite Strategiesitzung: auf Anregung der KSBS legt das ED (Mittelschulen und Berufsbildung) eine 10-Jahresplanung für die Gymnasien vor (Schulraum, </a:t>
            </a:r>
            <a:r>
              <a:rPr lang="de-CH" err="1">
                <a:solidFill>
                  <a:prstClr val="black"/>
                </a:solidFill>
                <a:latin typeface="Calibri (Textkörper)"/>
                <a:ea typeface="Times New Roman" panose="02020603050405020304" pitchFamily="18" charset="0"/>
                <a:cs typeface="Times New Roman" panose="02020603050405020304" pitchFamily="18" charset="0"/>
              </a:rPr>
              <a:t>Schüler:innenprognosen</a:t>
            </a:r>
            <a:r>
              <a:rPr lang="de-CH">
                <a:solidFill>
                  <a:prstClr val="black"/>
                </a:solidFill>
                <a:latin typeface="Calibri (Textkörper)"/>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de-CH">
                <a:solidFill>
                  <a:prstClr val="black"/>
                </a:solidFill>
                <a:latin typeface="Calibri (Textkörper)"/>
                <a:ea typeface="Times New Roman" panose="02020603050405020304" pitchFamily="18" charset="0"/>
                <a:cs typeface="Times New Roman" panose="02020603050405020304" pitchFamily="18" charset="0"/>
              </a:rPr>
              <a:t>Vereinzelt: Mitarbeit in Nutzungsgruppen bei Schulraumplanung: «best-</a:t>
            </a:r>
            <a:r>
              <a:rPr lang="de-CH" err="1">
                <a:solidFill>
                  <a:prstClr val="black"/>
                </a:solidFill>
                <a:latin typeface="Calibri (Textkörper)"/>
                <a:ea typeface="Times New Roman" panose="02020603050405020304" pitchFamily="18" charset="0"/>
                <a:cs typeface="Times New Roman" panose="02020603050405020304" pitchFamily="18" charset="0"/>
              </a:rPr>
              <a:t>practice</a:t>
            </a:r>
            <a:r>
              <a:rPr lang="de-CH">
                <a:solidFill>
                  <a:prstClr val="black"/>
                </a:solidFill>
                <a:latin typeface="Calibri (Textkörper)"/>
                <a:ea typeface="Times New Roman" panose="02020603050405020304" pitchFamily="18" charset="0"/>
                <a:cs typeface="Times New Roman" panose="02020603050405020304" pitchFamily="18" charset="0"/>
              </a:rPr>
              <a:t>» </a:t>
            </a:r>
            <a:r>
              <a:rPr lang="de-CH">
                <a:solidFill>
                  <a:prstClr val="black"/>
                </a:solidFill>
                <a:latin typeface="Calibri"/>
                <a:ea typeface="Times New Roman" panose="02020603050405020304" pitchFamily="18" charset="0"/>
                <a:cs typeface="Times New Roman" panose="02020603050405020304" pitchFamily="18" charset="0"/>
              </a:rPr>
              <a:t>bei PS </a:t>
            </a:r>
            <a:r>
              <a:rPr lang="de-CH" err="1">
                <a:solidFill>
                  <a:prstClr val="black"/>
                </a:solidFill>
                <a:latin typeface="Calibri"/>
                <a:ea typeface="Times New Roman" panose="02020603050405020304" pitchFamily="18" charset="0"/>
                <a:cs typeface="Times New Roman" panose="02020603050405020304" pitchFamily="18" charset="0"/>
              </a:rPr>
              <a:t>Walkenweg</a:t>
            </a:r>
            <a:r>
              <a:rPr lang="de-CH">
                <a:solidFill>
                  <a:prstClr val="black"/>
                </a:solidFill>
                <a:latin typeface="Calibri"/>
                <a:ea typeface="Times New Roman" panose="02020603050405020304" pitchFamily="18" charset="0"/>
                <a:cs typeface="Times New Roman" panose="02020603050405020304" pitchFamily="18" charset="0"/>
              </a:rPr>
              <a:t> (Neubau) und bei PS </a:t>
            </a:r>
            <a:r>
              <a:rPr lang="de-CH" err="1">
                <a:solidFill>
                  <a:prstClr val="black"/>
                </a:solidFill>
                <a:latin typeface="Calibri"/>
                <a:ea typeface="Times New Roman" panose="02020603050405020304" pitchFamily="18" charset="0"/>
                <a:cs typeface="Times New Roman" panose="02020603050405020304" pitchFamily="18" charset="0"/>
              </a:rPr>
              <a:t>Lysbüchel</a:t>
            </a:r>
            <a:r>
              <a:rPr lang="de-CH">
                <a:solidFill>
                  <a:prstClr val="black"/>
                </a:solidFill>
                <a:latin typeface="Calibri"/>
                <a:ea typeface="Times New Roman" panose="02020603050405020304" pitchFamily="18" charset="0"/>
                <a:cs typeface="Times New Roman" panose="02020603050405020304" pitchFamily="18" charset="0"/>
              </a:rPr>
              <a:t>. Flächendeckende Mitarbeit in Nutzergruppen hat sich (noch) nicht etabliert. </a:t>
            </a:r>
            <a:endParaRPr lang="de-CH" sz="1400">
              <a:solidFill>
                <a:prstClr val="black"/>
              </a:solidFill>
              <a:latin typeface="Calibri"/>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23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6945D2B-7B8E-4080-C65A-11BB95579F50}"/>
              </a:ext>
            </a:extLst>
          </p:cNvPr>
          <p:cNvPicPr>
            <a:picLocks noChangeAspect="1"/>
          </p:cNvPicPr>
          <p:nvPr/>
        </p:nvPicPr>
        <p:blipFill>
          <a:blip r:embed="rId3"/>
          <a:stretch>
            <a:fillRect/>
          </a:stretch>
        </p:blipFill>
        <p:spPr>
          <a:xfrm>
            <a:off x="3472557" y="3949600"/>
            <a:ext cx="2558045" cy="1925096"/>
          </a:xfrm>
          <a:prstGeom prst="rect">
            <a:avLst/>
          </a:prstGeom>
          <a:ln w="3175">
            <a:solidFill>
              <a:schemeClr val="tx1"/>
            </a:solidFill>
          </a:ln>
        </p:spPr>
      </p:pic>
      <p:pic>
        <p:nvPicPr>
          <p:cNvPr id="15" name="Grafik 14">
            <a:extLst>
              <a:ext uri="{FF2B5EF4-FFF2-40B4-BE49-F238E27FC236}">
                <a16:creationId xmlns:a16="http://schemas.microsoft.com/office/drawing/2014/main" id="{23E6242A-7CF2-9C46-0A69-D25BBC3B5373}"/>
              </a:ext>
            </a:extLst>
          </p:cNvPr>
          <p:cNvPicPr>
            <a:picLocks noChangeAspect="1"/>
          </p:cNvPicPr>
          <p:nvPr/>
        </p:nvPicPr>
        <p:blipFill>
          <a:blip r:embed="rId4"/>
          <a:stretch>
            <a:fillRect/>
          </a:stretch>
        </p:blipFill>
        <p:spPr>
          <a:xfrm>
            <a:off x="3762309" y="3286680"/>
            <a:ext cx="4183963" cy="3108990"/>
          </a:xfrm>
          <a:prstGeom prst="rect">
            <a:avLst/>
          </a:prstGeom>
          <a:ln w="3175">
            <a:solidFill>
              <a:schemeClr val="tx1"/>
            </a:solidFill>
          </a:ln>
        </p:spPr>
      </p:pic>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B670CC5F-AA6C-DB1C-7F78-B893F9A9802D}"/>
              </a:ext>
            </a:extLst>
          </p:cNvPr>
          <p:cNvSpPr txBox="1"/>
          <p:nvPr/>
        </p:nvSpPr>
        <p:spPr>
          <a:xfrm>
            <a:off x="2191830" y="2290228"/>
            <a:ext cx="7951515" cy="954107"/>
          </a:xfrm>
          <a:prstGeom prst="rect">
            <a:avLst/>
          </a:prstGeom>
          <a:noFill/>
        </p:spPr>
        <p:txBody>
          <a:bodyPr wrap="square">
            <a:spAutoFit/>
          </a:bodyPr>
          <a:lstStyle/>
          <a:p>
            <a:pPr algn="just"/>
            <a:r>
              <a:rPr lang="de-CH" sz="2000" b="1">
                <a:solidFill>
                  <a:prstClr val="black"/>
                </a:solidFill>
                <a:latin typeface="Calibri"/>
                <a:ea typeface="Times New Roman" panose="02020603050405020304" pitchFamily="18" charset="0"/>
                <a:cs typeface="Arial" panose="020B0604020202020204" pitchFamily="34" charset="0"/>
              </a:rPr>
              <a:t>KSBS-Kommunikation zum Schulraum</a:t>
            </a:r>
          </a:p>
          <a:p>
            <a:pPr algn="just"/>
            <a:endParaRPr lang="de-CH">
              <a:solidFill>
                <a:prstClr val="black"/>
              </a:solidFill>
              <a:latin typeface="Calibri"/>
              <a:ea typeface="Times New Roman" panose="02020603050405020304" pitchFamily="18" charset="0"/>
              <a:cs typeface="Arial" panose="020B0604020202020204" pitchFamily="34" charset="0"/>
            </a:endParaRPr>
          </a:p>
          <a:p>
            <a:pPr algn="just"/>
            <a:endParaRPr lang="de-CH">
              <a:solidFill>
                <a:prstClr val="black"/>
              </a:solidFill>
              <a:latin typeface="Calibri"/>
              <a:ea typeface="Times New Roman" panose="02020603050405020304" pitchFamily="18" charset="0"/>
              <a:cs typeface="Arial" panose="020B0604020202020204" pitchFamily="34" charset="0"/>
            </a:endParaRPr>
          </a:p>
        </p:txBody>
      </p:sp>
      <p:pic>
        <p:nvPicPr>
          <p:cNvPr id="5" name="Grafik 4">
            <a:extLst>
              <a:ext uri="{FF2B5EF4-FFF2-40B4-BE49-F238E27FC236}">
                <a16:creationId xmlns:a16="http://schemas.microsoft.com/office/drawing/2014/main" id="{364E8233-D801-4D5A-8F88-11BC1F14BDEE}"/>
              </a:ext>
            </a:extLst>
          </p:cNvPr>
          <p:cNvPicPr>
            <a:picLocks noChangeAspect="1"/>
          </p:cNvPicPr>
          <p:nvPr/>
        </p:nvPicPr>
        <p:blipFill>
          <a:blip r:embed="rId6"/>
          <a:stretch>
            <a:fillRect/>
          </a:stretch>
        </p:blipFill>
        <p:spPr>
          <a:xfrm>
            <a:off x="6443504" y="3429000"/>
            <a:ext cx="2276793" cy="3286584"/>
          </a:xfrm>
          <a:prstGeom prst="rect">
            <a:avLst/>
          </a:prstGeom>
          <a:solidFill>
            <a:schemeClr val="accent2"/>
          </a:solidFill>
          <a:ln w="3175">
            <a:solidFill>
              <a:schemeClr val="tx1"/>
            </a:solidFill>
          </a:ln>
        </p:spPr>
      </p:pic>
      <p:pic>
        <p:nvPicPr>
          <p:cNvPr id="7" name="Grafik 6">
            <a:extLst>
              <a:ext uri="{FF2B5EF4-FFF2-40B4-BE49-F238E27FC236}">
                <a16:creationId xmlns:a16="http://schemas.microsoft.com/office/drawing/2014/main" id="{6792417F-B96C-8ECE-54A1-E5B02B7C5A78}"/>
              </a:ext>
            </a:extLst>
          </p:cNvPr>
          <p:cNvPicPr>
            <a:picLocks noChangeAspect="1"/>
          </p:cNvPicPr>
          <p:nvPr/>
        </p:nvPicPr>
        <p:blipFill>
          <a:blip r:embed="rId7"/>
          <a:stretch>
            <a:fillRect/>
          </a:stretch>
        </p:blipFill>
        <p:spPr>
          <a:xfrm>
            <a:off x="2322183" y="2942905"/>
            <a:ext cx="2248214" cy="6030167"/>
          </a:xfrm>
          <a:prstGeom prst="rect">
            <a:avLst/>
          </a:prstGeom>
          <a:ln w="3175">
            <a:solidFill>
              <a:schemeClr val="tx1"/>
            </a:solidFill>
          </a:ln>
        </p:spPr>
      </p:pic>
      <p:pic>
        <p:nvPicPr>
          <p:cNvPr id="9" name="Grafik 8">
            <a:extLst>
              <a:ext uri="{FF2B5EF4-FFF2-40B4-BE49-F238E27FC236}">
                <a16:creationId xmlns:a16="http://schemas.microsoft.com/office/drawing/2014/main" id="{35D46E6B-142D-0893-BC5E-602DA45FE995}"/>
              </a:ext>
            </a:extLst>
          </p:cNvPr>
          <p:cNvPicPr>
            <a:picLocks noChangeAspect="1"/>
          </p:cNvPicPr>
          <p:nvPr/>
        </p:nvPicPr>
        <p:blipFill>
          <a:blip r:embed="rId8"/>
          <a:stretch>
            <a:fillRect/>
          </a:stretch>
        </p:blipFill>
        <p:spPr>
          <a:xfrm>
            <a:off x="5567704" y="2737085"/>
            <a:ext cx="4705995" cy="3700933"/>
          </a:xfrm>
          <a:prstGeom prst="rect">
            <a:avLst/>
          </a:prstGeom>
          <a:ln w="3175">
            <a:solidFill>
              <a:schemeClr val="tx1"/>
            </a:solidFill>
          </a:ln>
        </p:spPr>
      </p:pic>
    </p:spTree>
    <p:extLst>
      <p:ext uri="{BB962C8B-B14F-4D97-AF65-F5344CB8AC3E}">
        <p14:creationId xmlns:p14="http://schemas.microsoft.com/office/powerpoint/2010/main" val="19652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B670CC5F-AA6C-DB1C-7F78-B893F9A9802D}"/>
              </a:ext>
            </a:extLst>
          </p:cNvPr>
          <p:cNvSpPr txBox="1"/>
          <p:nvPr/>
        </p:nvSpPr>
        <p:spPr>
          <a:xfrm>
            <a:off x="2191830" y="1786371"/>
            <a:ext cx="7951515" cy="400110"/>
          </a:xfrm>
          <a:prstGeom prst="rect">
            <a:avLst/>
          </a:prstGeom>
          <a:noFill/>
        </p:spPr>
        <p:txBody>
          <a:bodyPr wrap="square">
            <a:spAutoFit/>
          </a:bodyPr>
          <a:lstStyle/>
          <a:p>
            <a:pPr algn="just"/>
            <a:r>
              <a:rPr lang="de-CH" sz="2000" b="1">
                <a:solidFill>
                  <a:prstClr val="black"/>
                </a:solidFill>
                <a:latin typeface="Calibri"/>
                <a:ea typeface="Times New Roman" panose="02020603050405020304" pitchFamily="18" charset="0"/>
                <a:cs typeface="Arial" panose="020B0604020202020204" pitchFamily="34" charset="0"/>
              </a:rPr>
              <a:t>Orientierungsraster Primarstufe</a:t>
            </a:r>
          </a:p>
        </p:txBody>
      </p:sp>
      <p:pic>
        <p:nvPicPr>
          <p:cNvPr id="5" name="Grafik 4">
            <a:extLst>
              <a:ext uri="{FF2B5EF4-FFF2-40B4-BE49-F238E27FC236}">
                <a16:creationId xmlns:a16="http://schemas.microsoft.com/office/drawing/2014/main" id="{B1367331-CC26-3F5F-A0A3-EE45968A37AE}"/>
              </a:ext>
            </a:extLst>
          </p:cNvPr>
          <p:cNvPicPr>
            <a:picLocks noChangeAspect="1"/>
          </p:cNvPicPr>
          <p:nvPr/>
        </p:nvPicPr>
        <p:blipFill>
          <a:blip r:embed="rId4"/>
          <a:stretch>
            <a:fillRect/>
          </a:stretch>
        </p:blipFill>
        <p:spPr>
          <a:xfrm>
            <a:off x="2940253" y="2288133"/>
            <a:ext cx="5937048" cy="5379492"/>
          </a:xfrm>
          <a:prstGeom prst="rect">
            <a:avLst/>
          </a:prstGeom>
        </p:spPr>
      </p:pic>
    </p:spTree>
    <p:extLst>
      <p:ext uri="{BB962C8B-B14F-4D97-AF65-F5344CB8AC3E}">
        <p14:creationId xmlns:p14="http://schemas.microsoft.com/office/powerpoint/2010/main" val="312026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3D8ED179-882B-712B-C5A4-04F6870A9351}"/>
              </a:ext>
            </a:extLst>
          </p:cNvPr>
          <p:cNvSpPr txBox="1"/>
          <p:nvPr/>
        </p:nvSpPr>
        <p:spPr>
          <a:xfrm>
            <a:off x="2191830" y="2167662"/>
            <a:ext cx="7951515" cy="4524315"/>
          </a:xfrm>
          <a:prstGeom prst="rect">
            <a:avLst/>
          </a:prstGeom>
          <a:noFill/>
        </p:spPr>
        <p:txBody>
          <a:bodyPr wrap="square">
            <a:spAutoFit/>
          </a:bodyPr>
          <a:lstStyle/>
          <a:p>
            <a:pPr algn="just"/>
            <a:r>
              <a:rPr lang="de-CH" sz="2400" b="1">
                <a:solidFill>
                  <a:prstClr val="black"/>
                </a:solidFill>
                <a:latin typeface="Calibri"/>
                <a:ea typeface="Times New Roman" panose="02020603050405020304" pitchFamily="18" charset="0"/>
                <a:cs typeface="Arial" panose="020B0604020202020204" pitchFamily="34" charset="0"/>
              </a:rPr>
              <a:t>Diskussion / Rückmeldungen im Vorstand:</a:t>
            </a:r>
          </a:p>
          <a:p>
            <a:pPr algn="just"/>
            <a:endParaRPr lang="de-CH" sz="2400" b="1">
              <a:solidFill>
                <a:prstClr val="black"/>
              </a:solidFill>
              <a:latin typeface="Calibri"/>
              <a:ea typeface="Times New Roman" panose="02020603050405020304" pitchFamily="18" charset="0"/>
              <a:cs typeface="Arial" panose="020B0604020202020204" pitchFamily="34" charset="0"/>
            </a:endParaRPr>
          </a:p>
          <a:p>
            <a:pPr algn="just"/>
            <a:r>
              <a:rPr lang="de-CH" sz="2400">
                <a:solidFill>
                  <a:prstClr val="black"/>
                </a:solidFill>
                <a:latin typeface="Calibri"/>
                <a:ea typeface="Times New Roman" panose="02020603050405020304" pitchFamily="18" charset="0"/>
                <a:cs typeface="Arial" panose="020B0604020202020204" pitchFamily="34" charset="0"/>
              </a:rPr>
              <a:t>Mögliche Fragen:</a:t>
            </a:r>
          </a:p>
          <a:p>
            <a:pPr marL="342900" indent="-342900" algn="just">
              <a:buFont typeface="Arial" panose="020B0604020202020204" pitchFamily="34" charset="0"/>
              <a:buChar char="•"/>
            </a:pPr>
            <a:r>
              <a:rPr lang="de-CH" sz="2400">
                <a:solidFill>
                  <a:prstClr val="black"/>
                </a:solidFill>
                <a:latin typeface="Calibri"/>
                <a:ea typeface="Times New Roman" panose="02020603050405020304" pitchFamily="18" charset="0"/>
                <a:cs typeface="Arial" panose="020B0604020202020204" pitchFamily="34" charset="0"/>
              </a:rPr>
              <a:t>Welche Bestrebungen («Hebel») müssen verstärkt werden?</a:t>
            </a:r>
          </a:p>
          <a:p>
            <a:pPr marL="342900" indent="-342900" algn="just">
              <a:buFont typeface="Arial" panose="020B0604020202020204" pitchFamily="34" charset="0"/>
              <a:buChar char="•"/>
            </a:pPr>
            <a:r>
              <a:rPr lang="de-CH" sz="2400">
                <a:solidFill>
                  <a:prstClr val="black"/>
                </a:solidFill>
                <a:latin typeface="Calibri"/>
                <a:ea typeface="Times New Roman" panose="02020603050405020304" pitchFamily="18" charset="0"/>
                <a:cs typeface="Arial" panose="020B0604020202020204" pitchFamily="34" charset="0"/>
              </a:rPr>
              <a:t>Was fehlt? Gibt es weitere wirksame/konstruktive «Hebel»?</a:t>
            </a:r>
          </a:p>
          <a:p>
            <a:pPr marL="342900" indent="-342900" algn="just">
              <a:buFont typeface="Arial" panose="020B0604020202020204" pitchFamily="34" charset="0"/>
              <a:buChar char="•"/>
            </a:pPr>
            <a:r>
              <a:rPr lang="de-CH" sz="2400">
                <a:solidFill>
                  <a:prstClr val="black"/>
                </a:solidFill>
                <a:latin typeface="Calibri"/>
                <a:ea typeface="Times New Roman" panose="02020603050405020304" pitchFamily="18" charset="0"/>
                <a:cs typeface="Arial" panose="020B0604020202020204" pitchFamily="34" charset="0"/>
              </a:rPr>
              <a:t>Wie beurteilt ihr das (bisherige) Engagement und die (bisher erzielte) Wirkung der KSBS? </a:t>
            </a:r>
          </a:p>
          <a:p>
            <a:pPr marL="342900" indent="-342900" algn="just">
              <a:buFont typeface="Arial" panose="020B0604020202020204" pitchFamily="34" charset="0"/>
              <a:buChar char="•"/>
            </a:pPr>
            <a:r>
              <a:rPr lang="de-CH" sz="2400">
                <a:solidFill>
                  <a:prstClr val="black"/>
                </a:solidFill>
                <a:latin typeface="Calibri"/>
                <a:ea typeface="Times New Roman" panose="02020603050405020304" pitchFamily="18" charset="0"/>
                <a:cs typeface="Arial" panose="020B0604020202020204" pitchFamily="34" charset="0"/>
              </a:rPr>
              <a:t>Wo sind die Grenzen des Engagements der KSBS? In welchen Handlungsfeldern braucht es andere Kooperations-partner ausserhalb der KSBS – und welche?</a:t>
            </a:r>
          </a:p>
          <a:p>
            <a:pPr marL="342900" indent="-342900" algn="just">
              <a:buFont typeface="Arial" panose="020B0604020202020204" pitchFamily="34" charset="0"/>
              <a:buChar char="•"/>
            </a:pPr>
            <a:r>
              <a:rPr lang="de-CH" sz="2400">
                <a:solidFill>
                  <a:prstClr val="black"/>
                </a:solidFill>
                <a:latin typeface="Calibri"/>
                <a:ea typeface="Times New Roman" panose="02020603050405020304" pitchFamily="18" charset="0"/>
                <a:cs typeface="Arial" panose="020B0604020202020204" pitchFamily="34" charset="0"/>
              </a:rPr>
              <a:t>…..</a:t>
            </a:r>
          </a:p>
          <a:p>
            <a:pPr marL="342900" indent="-342900" algn="just">
              <a:buFont typeface="Arial" panose="020B0604020202020204" pitchFamily="34" charset="0"/>
              <a:buChar char="•"/>
            </a:pPr>
            <a:endParaRPr lang="de-CH" sz="2400" b="1">
              <a:solidFill>
                <a:prstClr val="black"/>
              </a:solidFill>
              <a:latin typeface="Calibri"/>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6193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3D8ED179-882B-712B-C5A4-04F6870A9351}"/>
              </a:ext>
            </a:extLst>
          </p:cNvPr>
          <p:cNvSpPr txBox="1"/>
          <p:nvPr/>
        </p:nvSpPr>
        <p:spPr>
          <a:xfrm>
            <a:off x="2191830" y="2290228"/>
            <a:ext cx="7951515" cy="461665"/>
          </a:xfrm>
          <a:prstGeom prst="rect">
            <a:avLst/>
          </a:prstGeom>
          <a:noFill/>
        </p:spPr>
        <p:txBody>
          <a:bodyPr wrap="square">
            <a:spAutoFit/>
          </a:bodyPr>
          <a:lstStyle/>
          <a:p>
            <a:pPr algn="just"/>
            <a:r>
              <a:rPr lang="de-CH" sz="2400" b="1" i="1" u="sng">
                <a:solidFill>
                  <a:prstClr val="black"/>
                </a:solidFill>
                <a:latin typeface="Calibri"/>
                <a:ea typeface="Times New Roman" panose="02020603050405020304" pitchFamily="18" charset="0"/>
                <a:cs typeface="Arial" panose="020B0604020202020204" pitchFamily="34" charset="0"/>
              </a:rPr>
              <a:t>Rückmeldungen und Ergänzungen?</a:t>
            </a:r>
          </a:p>
        </p:txBody>
      </p:sp>
      <p:pic>
        <p:nvPicPr>
          <p:cNvPr id="6" name="Grafik 5" descr="Kundenbewertung">
            <a:extLst>
              <a:ext uri="{FF2B5EF4-FFF2-40B4-BE49-F238E27FC236}">
                <a16:creationId xmlns:a16="http://schemas.microsoft.com/office/drawing/2014/main" id="{E2A26CC2-35CE-8611-6FE0-DC659F9E37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7175" y="2869561"/>
            <a:ext cx="2829110" cy="2829110"/>
          </a:xfrm>
          <a:prstGeom prst="rect">
            <a:avLst/>
          </a:prstGeom>
        </p:spPr>
      </p:pic>
      <p:pic>
        <p:nvPicPr>
          <p:cNvPr id="7" name="Grafik 6" descr="Fragen">
            <a:extLst>
              <a:ext uri="{FF2B5EF4-FFF2-40B4-BE49-F238E27FC236}">
                <a16:creationId xmlns:a16="http://schemas.microsoft.com/office/drawing/2014/main" id="{00765E46-204F-4F76-D2D7-B55A1185C5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4133" y="3226842"/>
            <a:ext cx="2829110" cy="2829110"/>
          </a:xfrm>
          <a:prstGeom prst="rect">
            <a:avLst/>
          </a:prstGeom>
        </p:spPr>
      </p:pic>
    </p:spTree>
    <p:extLst>
      <p:ext uri="{BB962C8B-B14F-4D97-AF65-F5344CB8AC3E}">
        <p14:creationId xmlns:p14="http://schemas.microsoft.com/office/powerpoint/2010/main" val="64294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F8B5A-5DDB-3291-DC15-52BD7AD6E197}"/>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BF8C8851-7B5B-298D-2A94-60C21DD232EB}"/>
              </a:ext>
            </a:extLst>
          </p:cNvPr>
          <p:cNvPicPr>
            <a:picLocks noChangeAspect="1"/>
          </p:cNvPicPr>
          <p:nvPr/>
        </p:nvPicPr>
        <p:blipFill>
          <a:blip r:embed="rId3"/>
          <a:stretch>
            <a:fillRect/>
          </a:stretch>
        </p:blipFill>
        <p:spPr>
          <a:xfrm>
            <a:off x="7819014" y="5430618"/>
            <a:ext cx="2237426" cy="1115665"/>
          </a:xfrm>
          <a:prstGeom prst="rect">
            <a:avLst/>
          </a:prstGeom>
        </p:spPr>
      </p:pic>
      <p:sp>
        <p:nvSpPr>
          <p:cNvPr id="2" name="Titel 1">
            <a:extLst>
              <a:ext uri="{FF2B5EF4-FFF2-40B4-BE49-F238E27FC236}">
                <a16:creationId xmlns:a16="http://schemas.microsoft.com/office/drawing/2014/main" id="{6CA486FA-FE0C-D1CA-B8BB-03DAD6F43BAE}"/>
              </a:ext>
            </a:extLst>
          </p:cNvPr>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a:extLst>
              <a:ext uri="{FF2B5EF4-FFF2-40B4-BE49-F238E27FC236}">
                <a16:creationId xmlns:a16="http://schemas.microsoft.com/office/drawing/2014/main" id="{A6A60881-89C3-1200-2CBF-7669F0611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8EE232D2-FC5A-07C2-0C1E-DEF512360386}"/>
              </a:ext>
            </a:extLst>
          </p:cNvPr>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EE9D9833-4D8A-B070-FB99-4EFFF2C0B5CB}"/>
              </a:ext>
            </a:extLst>
          </p:cNvPr>
          <p:cNvSpPr txBox="1"/>
          <p:nvPr/>
        </p:nvSpPr>
        <p:spPr>
          <a:xfrm>
            <a:off x="2191830" y="2290227"/>
            <a:ext cx="7951515" cy="3046988"/>
          </a:xfrm>
          <a:prstGeom prst="rect">
            <a:avLst/>
          </a:prstGeom>
          <a:noFill/>
        </p:spPr>
        <p:txBody>
          <a:bodyPr wrap="square">
            <a:spAutoFit/>
          </a:bodyPr>
          <a:lstStyle/>
          <a:p>
            <a:pPr algn="just"/>
            <a:r>
              <a:rPr lang="de-CH" sz="2400">
                <a:solidFill>
                  <a:prstClr val="black"/>
                </a:solidFill>
                <a:latin typeface="Calibri"/>
                <a:ea typeface="Times New Roman" panose="02020603050405020304" pitchFamily="18" charset="0"/>
                <a:cs typeface="Arial" panose="020B0604020202020204" pitchFamily="34" charset="0"/>
              </a:rPr>
              <a:t>Der Schulraum für Unterricht und Betreuung in Basel-Stadt ist knapp. Der Leitende Ausschuss (LA) zeigt auf, wie sich KSBS und Politik für mehr Schulraum engagieren, wo Handlungs-</a:t>
            </a:r>
            <a:r>
              <a:rPr lang="de-CH" sz="2400" err="1">
                <a:solidFill>
                  <a:prstClr val="black"/>
                </a:solidFill>
                <a:latin typeface="Calibri"/>
                <a:ea typeface="Times New Roman" panose="02020603050405020304" pitchFamily="18" charset="0"/>
                <a:cs typeface="Arial" panose="020B0604020202020204" pitchFamily="34" charset="0"/>
              </a:rPr>
              <a:t>spielräume</a:t>
            </a:r>
            <a:r>
              <a:rPr lang="de-CH" sz="2400">
                <a:solidFill>
                  <a:prstClr val="black"/>
                </a:solidFill>
                <a:latin typeface="Calibri"/>
                <a:ea typeface="Times New Roman" panose="02020603050405020304" pitchFamily="18" charset="0"/>
                <a:cs typeface="Arial" panose="020B0604020202020204" pitchFamily="34" charset="0"/>
              </a:rPr>
              <a:t> bestehen und welche Rolle die verschiedenen «Player» haben.</a:t>
            </a:r>
            <a:endParaRPr lang="de-CH" sz="2400">
              <a:solidFill>
                <a:prstClr val="black"/>
              </a:solidFill>
              <a:latin typeface="Calibri"/>
              <a:ea typeface="Times New Roman" panose="02020603050405020304" pitchFamily="18" charset="0"/>
              <a:cs typeface="Times New Roman" panose="02020603050405020304" pitchFamily="18" charset="0"/>
            </a:endParaRPr>
          </a:p>
          <a:p>
            <a:pPr algn="just"/>
            <a:r>
              <a:rPr lang="de-CH" sz="2400">
                <a:solidFill>
                  <a:prstClr val="black"/>
                </a:solidFill>
                <a:latin typeface="Calibri"/>
                <a:ea typeface="Times New Roman" panose="02020603050405020304" pitchFamily="18" charset="0"/>
                <a:cs typeface="Arial" panose="020B0604020202020204" pitchFamily="34" charset="0"/>
              </a:rPr>
              <a:t> </a:t>
            </a:r>
            <a:endParaRPr lang="de-CH" sz="2400">
              <a:solidFill>
                <a:prstClr val="black"/>
              </a:solidFill>
              <a:latin typeface="Calibri"/>
              <a:ea typeface="Times New Roman" panose="02020603050405020304" pitchFamily="18" charset="0"/>
              <a:cs typeface="Times New Roman" panose="02020603050405020304" pitchFamily="18" charset="0"/>
            </a:endParaRPr>
          </a:p>
          <a:p>
            <a:pPr algn="just"/>
            <a:r>
              <a:rPr lang="de-CH" sz="2400" b="1" i="1" u="sng">
                <a:solidFill>
                  <a:prstClr val="black"/>
                </a:solidFill>
                <a:latin typeface="Calibri"/>
                <a:ea typeface="Times New Roman" panose="02020603050405020304" pitchFamily="18" charset="0"/>
                <a:cs typeface="Arial" panose="020B0604020202020204" pitchFamily="34" charset="0"/>
              </a:rPr>
              <a:t>Ziel:</a:t>
            </a:r>
            <a:r>
              <a:rPr lang="de-CH" sz="2400" i="1">
                <a:solidFill>
                  <a:prstClr val="black"/>
                </a:solidFill>
                <a:latin typeface="Calibri"/>
                <a:ea typeface="Times New Roman" panose="02020603050405020304" pitchFamily="18" charset="0"/>
                <a:cs typeface="Arial" panose="020B0604020202020204" pitchFamily="34" charset="0"/>
              </a:rPr>
              <a:t> Der Vorstand diskutiert die Rolle der KSBS in der Schul-</a:t>
            </a:r>
            <a:r>
              <a:rPr lang="de-CH" sz="2400" i="1" err="1">
                <a:solidFill>
                  <a:prstClr val="black"/>
                </a:solidFill>
                <a:latin typeface="Calibri"/>
                <a:ea typeface="Times New Roman" panose="02020603050405020304" pitchFamily="18" charset="0"/>
                <a:cs typeface="Arial" panose="020B0604020202020204" pitchFamily="34" charset="0"/>
              </a:rPr>
              <a:t>raumproblematik</a:t>
            </a:r>
            <a:r>
              <a:rPr lang="de-CH" sz="2400" i="1">
                <a:solidFill>
                  <a:prstClr val="black"/>
                </a:solidFill>
                <a:latin typeface="Calibri"/>
                <a:ea typeface="Times New Roman" panose="02020603050405020304" pitchFamily="18" charset="0"/>
                <a:cs typeface="Arial" panose="020B0604020202020204" pitchFamily="34" charset="0"/>
              </a:rPr>
              <a:t> und berät über Handlungsmöglichkeiten.</a:t>
            </a:r>
            <a:endParaRPr lang="de-CH" sz="2400">
              <a:solidFill>
                <a:prstClr val="black"/>
              </a:solidFill>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50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955F319C-3B34-D145-917E-A6DBDBFA06FD}"/>
              </a:ext>
            </a:extLst>
          </p:cNvPr>
          <p:cNvGraphicFramePr>
            <a:graphicFrameLocks noGrp="1"/>
          </p:cNvGraphicFramePr>
          <p:nvPr/>
        </p:nvGraphicFramePr>
        <p:xfrm>
          <a:off x="2266949" y="1945639"/>
          <a:ext cx="7733220" cy="3720148"/>
        </p:xfrm>
        <a:graphic>
          <a:graphicData uri="http://schemas.openxmlformats.org/drawingml/2006/table">
            <a:tbl>
              <a:tblPr firstRow="1" bandRow="1">
                <a:tableStyleId>{5C22544A-7EE6-4342-B048-85BDC9FD1C3A}</a:tableStyleId>
              </a:tblPr>
              <a:tblGrid>
                <a:gridCol w="1647826">
                  <a:extLst>
                    <a:ext uri="{9D8B030D-6E8A-4147-A177-3AD203B41FA5}">
                      <a16:colId xmlns:a16="http://schemas.microsoft.com/office/drawing/2014/main" val="3017107656"/>
                    </a:ext>
                  </a:extLst>
                </a:gridCol>
                <a:gridCol w="4171950">
                  <a:extLst>
                    <a:ext uri="{9D8B030D-6E8A-4147-A177-3AD203B41FA5}">
                      <a16:colId xmlns:a16="http://schemas.microsoft.com/office/drawing/2014/main" val="2594813898"/>
                    </a:ext>
                  </a:extLst>
                </a:gridCol>
                <a:gridCol w="1913444">
                  <a:extLst>
                    <a:ext uri="{9D8B030D-6E8A-4147-A177-3AD203B41FA5}">
                      <a16:colId xmlns:a16="http://schemas.microsoft.com/office/drawing/2014/main" val="1706851396"/>
                    </a:ext>
                  </a:extLst>
                </a:gridCol>
              </a:tblGrid>
              <a:tr h="541417">
                <a:tc>
                  <a:txBody>
                    <a:bodyPr/>
                    <a:lstStyle/>
                    <a:p>
                      <a:r>
                        <a:rPr lang="de-CH" sz="2000"/>
                        <a:t>Wann?</a:t>
                      </a:r>
                    </a:p>
                  </a:txBody>
                  <a:tcPr anchor="ctr"/>
                </a:tc>
                <a:tc>
                  <a:txBody>
                    <a:bodyPr/>
                    <a:lstStyle/>
                    <a:p>
                      <a:r>
                        <a:rPr lang="de-CH" sz="2000"/>
                        <a:t>Was? - Meilensteine</a:t>
                      </a:r>
                    </a:p>
                  </a:txBody>
                  <a:tcPr anchor="ctr"/>
                </a:tc>
                <a:tc>
                  <a:txBody>
                    <a:bodyPr/>
                    <a:lstStyle/>
                    <a:p>
                      <a:r>
                        <a:rPr lang="de-CH" sz="2000"/>
                        <a:t>Wer? - Player</a:t>
                      </a:r>
                    </a:p>
                  </a:txBody>
                  <a:tcPr anchor="ctr"/>
                </a:tc>
                <a:extLst>
                  <a:ext uri="{0D108BD9-81ED-4DB2-BD59-A6C34878D82A}">
                    <a16:rowId xmlns:a16="http://schemas.microsoft.com/office/drawing/2014/main" val="749641914"/>
                  </a:ext>
                </a:extLst>
              </a:tr>
              <a:tr h="541417">
                <a:tc>
                  <a:txBody>
                    <a:bodyPr/>
                    <a:lstStyle/>
                    <a:p>
                      <a:r>
                        <a:rPr lang="de-CH" b="1"/>
                        <a:t>März 2022</a:t>
                      </a:r>
                    </a:p>
                  </a:txBody>
                  <a:tcPr anchor="ctr"/>
                </a:tc>
                <a:tc>
                  <a:txBody>
                    <a:bodyPr/>
                    <a:lstStyle/>
                    <a:p>
                      <a:r>
                        <a:rPr lang="de-CH" b="1"/>
                        <a:t>GeKo-Antrag «Schulraum»</a:t>
                      </a:r>
                    </a:p>
                  </a:txBody>
                  <a:tcPr anchor="ctr"/>
                </a:tc>
                <a:tc>
                  <a:txBody>
                    <a:bodyPr/>
                    <a:lstStyle/>
                    <a:p>
                      <a:r>
                        <a:rPr lang="de-CH" b="1"/>
                        <a:t>KSBS</a:t>
                      </a:r>
                    </a:p>
                  </a:txBody>
                  <a:tcPr anchor="ctr"/>
                </a:tc>
                <a:extLst>
                  <a:ext uri="{0D108BD9-81ED-4DB2-BD59-A6C34878D82A}">
                    <a16:rowId xmlns:a16="http://schemas.microsoft.com/office/drawing/2014/main" val="4095644490"/>
                  </a:ext>
                </a:extLst>
              </a:tr>
              <a:tr h="541417">
                <a:tc>
                  <a:txBody>
                    <a:bodyPr/>
                    <a:lstStyle/>
                    <a:p>
                      <a:r>
                        <a:rPr lang="de-CH" b="1"/>
                        <a:t>Oktober 2022</a:t>
                      </a:r>
                    </a:p>
                  </a:txBody>
                  <a:tcPr anchor="ctr"/>
                </a:tc>
                <a:tc>
                  <a:txBody>
                    <a:bodyPr/>
                    <a:lstStyle/>
                    <a:p>
                      <a:r>
                        <a:rPr lang="de-CH" b="1"/>
                        <a:t>Antwort des Departementsvorstehers</a:t>
                      </a:r>
                    </a:p>
                  </a:txBody>
                  <a:tcPr anchor="ctr"/>
                </a:tc>
                <a:tc>
                  <a:txBody>
                    <a:bodyPr/>
                    <a:lstStyle/>
                    <a:p>
                      <a:r>
                        <a:rPr lang="de-CH" b="1"/>
                        <a:t>ED</a:t>
                      </a:r>
                    </a:p>
                  </a:txBody>
                  <a:tcPr anchor="ctr"/>
                </a:tc>
                <a:extLst>
                  <a:ext uri="{0D108BD9-81ED-4DB2-BD59-A6C34878D82A}">
                    <a16:rowId xmlns:a16="http://schemas.microsoft.com/office/drawing/2014/main" val="606130358"/>
                  </a:ext>
                </a:extLst>
              </a:tr>
              <a:tr h="541417">
                <a:tc>
                  <a:txBody>
                    <a:bodyPr/>
                    <a:lstStyle/>
                    <a:p>
                      <a:r>
                        <a:rPr lang="de-CH" b="1"/>
                        <a:t>Oktober 2022</a:t>
                      </a:r>
                    </a:p>
                  </a:txBody>
                  <a:tcPr anchor="ctr"/>
                </a:tc>
                <a:tc>
                  <a:txBody>
                    <a:bodyPr/>
                    <a:lstStyle/>
                    <a:p>
                      <a:r>
                        <a:rPr lang="de-CH" b="1"/>
                        <a:t>Doppel-Motion der BKK/BRK für eine langfristige und vorausschauende Schulraumplanung</a:t>
                      </a:r>
                    </a:p>
                  </a:txBody>
                  <a:tcPr anchor="ctr"/>
                </a:tc>
                <a:tc>
                  <a:txBody>
                    <a:bodyPr/>
                    <a:lstStyle/>
                    <a:p>
                      <a:r>
                        <a:rPr lang="de-CH" b="1"/>
                        <a:t>Grosser Rat</a:t>
                      </a:r>
                    </a:p>
                  </a:txBody>
                  <a:tcPr anchor="ctr"/>
                </a:tc>
                <a:extLst>
                  <a:ext uri="{0D108BD9-81ED-4DB2-BD59-A6C34878D82A}">
                    <a16:rowId xmlns:a16="http://schemas.microsoft.com/office/drawing/2014/main" val="2547688583"/>
                  </a:ext>
                </a:extLst>
              </a:tr>
              <a:tr h="541417">
                <a:tc>
                  <a:txBody>
                    <a:bodyPr/>
                    <a:lstStyle/>
                    <a:p>
                      <a:r>
                        <a:rPr lang="de-CH" b="1"/>
                        <a:t>Januar 2023</a:t>
                      </a:r>
                    </a:p>
                  </a:txBody>
                  <a:tcPr anchor="ctr"/>
                </a:tc>
                <a:tc>
                  <a:txBody>
                    <a:bodyPr/>
                    <a:lstStyle/>
                    <a:p>
                      <a:r>
                        <a:rPr lang="de-CH" b="1"/>
                        <a:t>Erste Strategiesitzung Schulraum</a:t>
                      </a:r>
                    </a:p>
                  </a:txBody>
                  <a:tcPr anchor="ctr"/>
                </a:tc>
                <a:tc>
                  <a:txBody>
                    <a:bodyPr/>
                    <a:lstStyle/>
                    <a:p>
                      <a:r>
                        <a:rPr lang="de-CH" b="1"/>
                        <a:t>KSBS/ED</a:t>
                      </a:r>
                    </a:p>
                  </a:txBody>
                  <a:tcPr anchor="ctr"/>
                </a:tc>
                <a:extLst>
                  <a:ext uri="{0D108BD9-81ED-4DB2-BD59-A6C34878D82A}">
                    <a16:rowId xmlns:a16="http://schemas.microsoft.com/office/drawing/2014/main" val="3706162693"/>
                  </a:ext>
                </a:extLst>
              </a:tr>
              <a:tr h="541417">
                <a:tc>
                  <a:txBody>
                    <a:bodyPr/>
                    <a:lstStyle/>
                    <a:p>
                      <a:r>
                        <a:rPr lang="de-CH" b="1"/>
                        <a:t>Juni 2024</a:t>
                      </a:r>
                    </a:p>
                  </a:txBody>
                  <a:tcPr anchor="ctr"/>
                </a:tc>
                <a:tc>
                  <a:txBody>
                    <a:bodyPr/>
                    <a:lstStyle/>
                    <a:p>
                      <a:r>
                        <a:rPr lang="de-CH" b="1"/>
                        <a:t>Kriterienkatalog für Schulraum-Bauprojekte (Riehen/Bettingen)</a:t>
                      </a:r>
                    </a:p>
                  </a:txBody>
                  <a:tcPr anchor="ctr"/>
                </a:tc>
                <a:tc>
                  <a:txBody>
                    <a:bodyPr/>
                    <a:lstStyle/>
                    <a:p>
                      <a:r>
                        <a:rPr lang="de-CH" b="1"/>
                        <a:t>FSS</a:t>
                      </a:r>
                    </a:p>
                  </a:txBody>
                  <a:tcPr anchor="ctr"/>
                </a:tc>
                <a:extLst>
                  <a:ext uri="{0D108BD9-81ED-4DB2-BD59-A6C34878D82A}">
                    <a16:rowId xmlns:a16="http://schemas.microsoft.com/office/drawing/2014/main" val="2823457648"/>
                  </a:ext>
                </a:extLst>
              </a:tr>
            </a:tbl>
          </a:graphicData>
        </a:graphic>
      </p:graphicFrame>
      <p:sp>
        <p:nvSpPr>
          <p:cNvPr id="4" name="Ellipse 3">
            <a:extLst>
              <a:ext uri="{FF2B5EF4-FFF2-40B4-BE49-F238E27FC236}">
                <a16:creationId xmlns:a16="http://schemas.microsoft.com/office/drawing/2014/main" id="{C87F4D5F-1D67-7562-9020-5840DE7BAD04}"/>
              </a:ext>
            </a:extLst>
          </p:cNvPr>
          <p:cNvSpPr/>
          <p:nvPr/>
        </p:nvSpPr>
        <p:spPr>
          <a:xfrm>
            <a:off x="2219716" y="2419350"/>
            <a:ext cx="7752569" cy="70485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latin typeface="Calibri"/>
            </a:endParaRPr>
          </a:p>
        </p:txBody>
      </p:sp>
    </p:spTree>
    <p:extLst>
      <p:ext uri="{BB962C8B-B14F-4D97-AF65-F5344CB8AC3E}">
        <p14:creationId xmlns:p14="http://schemas.microsoft.com/office/powerpoint/2010/main" val="325754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D2962-B184-AFF4-B395-6E72CC0560A0}"/>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1AC56144-FF5D-3F9C-B8F6-9CF9BB30E0AB}"/>
              </a:ext>
            </a:extLst>
          </p:cNvPr>
          <p:cNvSpPr>
            <a:spLocks noGrp="1"/>
          </p:cNvSpPr>
          <p:nvPr>
            <p:ph idx="1"/>
          </p:nvPr>
        </p:nvSpPr>
        <p:spPr/>
        <p:txBody>
          <a:bodyPr/>
          <a:lstStyle/>
          <a:p>
            <a:endParaRPr lang="de-CH"/>
          </a:p>
        </p:txBody>
      </p:sp>
      <p:pic>
        <p:nvPicPr>
          <p:cNvPr id="4" name="Grafik 3">
            <a:extLst>
              <a:ext uri="{FF2B5EF4-FFF2-40B4-BE49-F238E27FC236}">
                <a16:creationId xmlns:a16="http://schemas.microsoft.com/office/drawing/2014/main" id="{36E8EAA9-A4E8-83A2-56BE-11EA9365611B}"/>
              </a:ext>
            </a:extLst>
          </p:cNvPr>
          <p:cNvPicPr>
            <a:picLocks noChangeAspect="1"/>
          </p:cNvPicPr>
          <p:nvPr/>
        </p:nvPicPr>
        <p:blipFill>
          <a:blip r:embed="rId2"/>
          <a:stretch>
            <a:fillRect/>
          </a:stretch>
        </p:blipFill>
        <p:spPr>
          <a:xfrm>
            <a:off x="1524000" y="195957"/>
            <a:ext cx="9144000" cy="6466086"/>
          </a:xfrm>
          <a:prstGeom prst="rect">
            <a:avLst/>
          </a:prstGeom>
        </p:spPr>
      </p:pic>
    </p:spTree>
    <p:extLst>
      <p:ext uri="{BB962C8B-B14F-4D97-AF65-F5344CB8AC3E}">
        <p14:creationId xmlns:p14="http://schemas.microsoft.com/office/powerpoint/2010/main" val="379705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pic>
        <p:nvPicPr>
          <p:cNvPr id="8" name="Grafik 7">
            <a:extLst>
              <a:ext uri="{FF2B5EF4-FFF2-40B4-BE49-F238E27FC236}">
                <a16:creationId xmlns:a16="http://schemas.microsoft.com/office/drawing/2014/main" id="{91D16BC4-A3CF-3DBD-B2F4-DEA04B00C519}"/>
              </a:ext>
            </a:extLst>
          </p:cNvPr>
          <p:cNvPicPr>
            <a:picLocks noChangeAspect="1"/>
          </p:cNvPicPr>
          <p:nvPr/>
        </p:nvPicPr>
        <p:blipFill>
          <a:blip r:embed="rId4"/>
          <a:stretch>
            <a:fillRect/>
          </a:stretch>
        </p:blipFill>
        <p:spPr>
          <a:xfrm>
            <a:off x="2326977" y="1740840"/>
            <a:ext cx="3911898" cy="4754743"/>
          </a:xfrm>
          <a:prstGeom prst="rect">
            <a:avLst/>
          </a:prstGeom>
        </p:spPr>
      </p:pic>
      <p:pic>
        <p:nvPicPr>
          <p:cNvPr id="11" name="Grafik 10">
            <a:extLst>
              <a:ext uri="{FF2B5EF4-FFF2-40B4-BE49-F238E27FC236}">
                <a16:creationId xmlns:a16="http://schemas.microsoft.com/office/drawing/2014/main" id="{CD295D7E-EB89-CB6D-7546-F523911A377F}"/>
              </a:ext>
            </a:extLst>
          </p:cNvPr>
          <p:cNvPicPr>
            <a:picLocks noChangeAspect="1"/>
          </p:cNvPicPr>
          <p:nvPr/>
        </p:nvPicPr>
        <p:blipFill>
          <a:blip r:embed="rId5"/>
          <a:stretch>
            <a:fillRect/>
          </a:stretch>
        </p:blipFill>
        <p:spPr>
          <a:xfrm>
            <a:off x="6457950" y="3429000"/>
            <a:ext cx="4107180" cy="2933700"/>
          </a:xfrm>
          <a:prstGeom prst="rect">
            <a:avLst/>
          </a:prstGeom>
        </p:spPr>
      </p:pic>
    </p:spTree>
    <p:extLst>
      <p:ext uri="{BB962C8B-B14F-4D97-AF65-F5344CB8AC3E}">
        <p14:creationId xmlns:p14="http://schemas.microsoft.com/office/powerpoint/2010/main" val="269081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955F319C-3B34-D145-917E-A6DBDBFA06FD}"/>
              </a:ext>
            </a:extLst>
          </p:cNvPr>
          <p:cNvGraphicFramePr>
            <a:graphicFrameLocks noGrp="1"/>
          </p:cNvGraphicFramePr>
          <p:nvPr/>
        </p:nvGraphicFramePr>
        <p:xfrm>
          <a:off x="2266949" y="1945639"/>
          <a:ext cx="7733220" cy="3720148"/>
        </p:xfrm>
        <a:graphic>
          <a:graphicData uri="http://schemas.openxmlformats.org/drawingml/2006/table">
            <a:tbl>
              <a:tblPr firstRow="1" bandRow="1">
                <a:tableStyleId>{5C22544A-7EE6-4342-B048-85BDC9FD1C3A}</a:tableStyleId>
              </a:tblPr>
              <a:tblGrid>
                <a:gridCol w="1647826">
                  <a:extLst>
                    <a:ext uri="{9D8B030D-6E8A-4147-A177-3AD203B41FA5}">
                      <a16:colId xmlns:a16="http://schemas.microsoft.com/office/drawing/2014/main" val="3017107656"/>
                    </a:ext>
                  </a:extLst>
                </a:gridCol>
                <a:gridCol w="4171950">
                  <a:extLst>
                    <a:ext uri="{9D8B030D-6E8A-4147-A177-3AD203B41FA5}">
                      <a16:colId xmlns:a16="http://schemas.microsoft.com/office/drawing/2014/main" val="2594813898"/>
                    </a:ext>
                  </a:extLst>
                </a:gridCol>
                <a:gridCol w="1913444">
                  <a:extLst>
                    <a:ext uri="{9D8B030D-6E8A-4147-A177-3AD203B41FA5}">
                      <a16:colId xmlns:a16="http://schemas.microsoft.com/office/drawing/2014/main" val="1706851396"/>
                    </a:ext>
                  </a:extLst>
                </a:gridCol>
              </a:tblGrid>
              <a:tr h="541417">
                <a:tc>
                  <a:txBody>
                    <a:bodyPr/>
                    <a:lstStyle/>
                    <a:p>
                      <a:r>
                        <a:rPr lang="de-CH" sz="2000"/>
                        <a:t>Wann?</a:t>
                      </a:r>
                    </a:p>
                  </a:txBody>
                  <a:tcPr anchor="ctr"/>
                </a:tc>
                <a:tc>
                  <a:txBody>
                    <a:bodyPr/>
                    <a:lstStyle/>
                    <a:p>
                      <a:r>
                        <a:rPr lang="de-CH" sz="2000"/>
                        <a:t>Was? - Meilensteine</a:t>
                      </a:r>
                    </a:p>
                  </a:txBody>
                  <a:tcPr anchor="ctr"/>
                </a:tc>
                <a:tc>
                  <a:txBody>
                    <a:bodyPr/>
                    <a:lstStyle/>
                    <a:p>
                      <a:r>
                        <a:rPr lang="de-CH" sz="2000"/>
                        <a:t>Wer? - Player</a:t>
                      </a:r>
                    </a:p>
                  </a:txBody>
                  <a:tcPr anchor="ctr"/>
                </a:tc>
                <a:extLst>
                  <a:ext uri="{0D108BD9-81ED-4DB2-BD59-A6C34878D82A}">
                    <a16:rowId xmlns:a16="http://schemas.microsoft.com/office/drawing/2014/main" val="749641914"/>
                  </a:ext>
                </a:extLst>
              </a:tr>
              <a:tr h="541417">
                <a:tc>
                  <a:txBody>
                    <a:bodyPr/>
                    <a:lstStyle/>
                    <a:p>
                      <a:r>
                        <a:rPr lang="de-CH" b="1"/>
                        <a:t>März 2022</a:t>
                      </a:r>
                    </a:p>
                  </a:txBody>
                  <a:tcPr anchor="ctr"/>
                </a:tc>
                <a:tc>
                  <a:txBody>
                    <a:bodyPr/>
                    <a:lstStyle/>
                    <a:p>
                      <a:r>
                        <a:rPr lang="de-CH" b="1"/>
                        <a:t>GeKo-Antrag «Schulraum»</a:t>
                      </a:r>
                    </a:p>
                  </a:txBody>
                  <a:tcPr anchor="ctr"/>
                </a:tc>
                <a:tc>
                  <a:txBody>
                    <a:bodyPr/>
                    <a:lstStyle/>
                    <a:p>
                      <a:r>
                        <a:rPr lang="de-CH" b="1"/>
                        <a:t>KSBS</a:t>
                      </a:r>
                    </a:p>
                  </a:txBody>
                  <a:tcPr anchor="ctr"/>
                </a:tc>
                <a:extLst>
                  <a:ext uri="{0D108BD9-81ED-4DB2-BD59-A6C34878D82A}">
                    <a16:rowId xmlns:a16="http://schemas.microsoft.com/office/drawing/2014/main" val="4095644490"/>
                  </a:ext>
                </a:extLst>
              </a:tr>
              <a:tr h="541417">
                <a:tc>
                  <a:txBody>
                    <a:bodyPr/>
                    <a:lstStyle/>
                    <a:p>
                      <a:r>
                        <a:rPr lang="de-CH" b="1"/>
                        <a:t>Oktober 2022</a:t>
                      </a:r>
                    </a:p>
                  </a:txBody>
                  <a:tcPr anchor="ctr"/>
                </a:tc>
                <a:tc>
                  <a:txBody>
                    <a:bodyPr/>
                    <a:lstStyle/>
                    <a:p>
                      <a:r>
                        <a:rPr lang="de-CH" b="1"/>
                        <a:t>Antwort des Departementsvorstehers</a:t>
                      </a:r>
                    </a:p>
                  </a:txBody>
                  <a:tcPr anchor="ctr"/>
                </a:tc>
                <a:tc>
                  <a:txBody>
                    <a:bodyPr/>
                    <a:lstStyle/>
                    <a:p>
                      <a:r>
                        <a:rPr lang="de-CH" b="1"/>
                        <a:t>ED</a:t>
                      </a:r>
                    </a:p>
                  </a:txBody>
                  <a:tcPr anchor="ctr"/>
                </a:tc>
                <a:extLst>
                  <a:ext uri="{0D108BD9-81ED-4DB2-BD59-A6C34878D82A}">
                    <a16:rowId xmlns:a16="http://schemas.microsoft.com/office/drawing/2014/main" val="606130358"/>
                  </a:ext>
                </a:extLst>
              </a:tr>
              <a:tr h="541417">
                <a:tc>
                  <a:txBody>
                    <a:bodyPr/>
                    <a:lstStyle/>
                    <a:p>
                      <a:r>
                        <a:rPr lang="de-CH" b="1"/>
                        <a:t>Oktober 2022</a:t>
                      </a:r>
                    </a:p>
                  </a:txBody>
                  <a:tcPr anchor="ctr"/>
                </a:tc>
                <a:tc>
                  <a:txBody>
                    <a:bodyPr/>
                    <a:lstStyle/>
                    <a:p>
                      <a:r>
                        <a:rPr lang="de-CH" b="1"/>
                        <a:t>Doppel-Motion der BKK/BRK für eine langfristige und vorausschauende Schulraumplanung</a:t>
                      </a:r>
                    </a:p>
                  </a:txBody>
                  <a:tcPr anchor="ctr"/>
                </a:tc>
                <a:tc>
                  <a:txBody>
                    <a:bodyPr/>
                    <a:lstStyle/>
                    <a:p>
                      <a:r>
                        <a:rPr lang="de-CH" b="1"/>
                        <a:t>Grosser Rat</a:t>
                      </a:r>
                    </a:p>
                  </a:txBody>
                  <a:tcPr anchor="ctr"/>
                </a:tc>
                <a:extLst>
                  <a:ext uri="{0D108BD9-81ED-4DB2-BD59-A6C34878D82A}">
                    <a16:rowId xmlns:a16="http://schemas.microsoft.com/office/drawing/2014/main" val="2547688583"/>
                  </a:ext>
                </a:extLst>
              </a:tr>
              <a:tr h="541417">
                <a:tc>
                  <a:txBody>
                    <a:bodyPr/>
                    <a:lstStyle/>
                    <a:p>
                      <a:r>
                        <a:rPr lang="de-CH" b="1"/>
                        <a:t>Januar 2023</a:t>
                      </a:r>
                    </a:p>
                  </a:txBody>
                  <a:tcPr anchor="ctr"/>
                </a:tc>
                <a:tc>
                  <a:txBody>
                    <a:bodyPr/>
                    <a:lstStyle/>
                    <a:p>
                      <a:r>
                        <a:rPr lang="de-CH" b="1"/>
                        <a:t>Erste Strategiesitzung Schulraum</a:t>
                      </a:r>
                    </a:p>
                  </a:txBody>
                  <a:tcPr anchor="ctr"/>
                </a:tc>
                <a:tc>
                  <a:txBody>
                    <a:bodyPr/>
                    <a:lstStyle/>
                    <a:p>
                      <a:r>
                        <a:rPr lang="de-CH" b="1"/>
                        <a:t>KSBS/ED</a:t>
                      </a:r>
                    </a:p>
                  </a:txBody>
                  <a:tcPr anchor="ctr"/>
                </a:tc>
                <a:extLst>
                  <a:ext uri="{0D108BD9-81ED-4DB2-BD59-A6C34878D82A}">
                    <a16:rowId xmlns:a16="http://schemas.microsoft.com/office/drawing/2014/main" val="3706162693"/>
                  </a:ext>
                </a:extLst>
              </a:tr>
              <a:tr h="541417">
                <a:tc>
                  <a:txBody>
                    <a:bodyPr/>
                    <a:lstStyle/>
                    <a:p>
                      <a:r>
                        <a:rPr lang="de-CH" b="1"/>
                        <a:t>Juni 2024</a:t>
                      </a:r>
                    </a:p>
                  </a:txBody>
                  <a:tcPr anchor="ctr"/>
                </a:tc>
                <a:tc>
                  <a:txBody>
                    <a:bodyPr/>
                    <a:lstStyle/>
                    <a:p>
                      <a:r>
                        <a:rPr lang="de-CH" b="1"/>
                        <a:t>Kriterienkatalog für Schulraum-Bauprojekte (Riehen/Bettingen)</a:t>
                      </a:r>
                    </a:p>
                  </a:txBody>
                  <a:tcPr anchor="ctr"/>
                </a:tc>
                <a:tc>
                  <a:txBody>
                    <a:bodyPr/>
                    <a:lstStyle/>
                    <a:p>
                      <a:r>
                        <a:rPr lang="de-CH" b="1"/>
                        <a:t>FSS</a:t>
                      </a:r>
                    </a:p>
                  </a:txBody>
                  <a:tcPr anchor="ctr"/>
                </a:tc>
                <a:extLst>
                  <a:ext uri="{0D108BD9-81ED-4DB2-BD59-A6C34878D82A}">
                    <a16:rowId xmlns:a16="http://schemas.microsoft.com/office/drawing/2014/main" val="2823457648"/>
                  </a:ext>
                </a:extLst>
              </a:tr>
            </a:tbl>
          </a:graphicData>
        </a:graphic>
      </p:graphicFrame>
      <p:sp>
        <p:nvSpPr>
          <p:cNvPr id="4" name="Ellipse 3">
            <a:extLst>
              <a:ext uri="{FF2B5EF4-FFF2-40B4-BE49-F238E27FC236}">
                <a16:creationId xmlns:a16="http://schemas.microsoft.com/office/drawing/2014/main" id="{5F63D771-DFAE-B07C-7C48-CB35A7D75CD2}"/>
              </a:ext>
            </a:extLst>
          </p:cNvPr>
          <p:cNvSpPr/>
          <p:nvPr/>
        </p:nvSpPr>
        <p:spPr>
          <a:xfrm>
            <a:off x="2219716" y="2943225"/>
            <a:ext cx="7752569" cy="704850"/>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latin typeface="Calibri"/>
            </a:endParaRPr>
          </a:p>
        </p:txBody>
      </p:sp>
    </p:spTree>
    <p:extLst>
      <p:ext uri="{BB962C8B-B14F-4D97-AF65-F5344CB8AC3E}">
        <p14:creationId xmlns:p14="http://schemas.microsoft.com/office/powerpoint/2010/main" val="11779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B77717C5-153B-5D6D-4149-4AE60F458FE3}"/>
              </a:ext>
            </a:extLst>
          </p:cNvPr>
          <p:cNvSpPr txBox="1"/>
          <p:nvPr/>
        </p:nvSpPr>
        <p:spPr>
          <a:xfrm>
            <a:off x="2249637" y="1901345"/>
            <a:ext cx="7951515" cy="4401205"/>
          </a:xfrm>
          <a:prstGeom prst="rect">
            <a:avLst/>
          </a:prstGeom>
          <a:noFill/>
        </p:spPr>
        <p:txBody>
          <a:bodyPr wrap="square">
            <a:spAutoFit/>
          </a:bodyPr>
          <a:lstStyle/>
          <a:p>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Antwortschreiben des </a:t>
            </a:r>
            <a:r>
              <a:rPr lang="de-CH" sz="2000" err="1">
                <a:solidFill>
                  <a:prstClr val="black"/>
                </a:solidFill>
                <a:latin typeface="Calibri" panose="020F0502020204030204" pitchFamily="34" charset="0"/>
                <a:ea typeface="Calibri" panose="020F0502020204030204" pitchFamily="34" charset="0"/>
                <a:sym typeface="Wingdings" panose="05000000000000000000" pitchFamily="2" charset="2"/>
              </a:rPr>
              <a:t>Departementsvorstehers</a:t>
            </a:r>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vom 20. Oktober 2022</a:t>
            </a:r>
            <a:endParaRPr lang="de-DE" sz="2000" b="1" u="sng">
              <a:solidFill>
                <a:prstClr val="black"/>
              </a:solidFill>
              <a:latin typeface="Calibri"/>
              <a:ea typeface="Times New Roman" panose="02020603050405020304" pitchFamily="18" charset="0"/>
              <a:cs typeface="Times New Roman" panose="02020603050405020304" pitchFamily="18" charset="0"/>
            </a:endParaRPr>
          </a:p>
          <a:p>
            <a:endParaRPr lang="de-DE" sz="2000" b="1" u="sng">
              <a:solidFill>
                <a:prstClr val="black"/>
              </a:solidFill>
              <a:latin typeface="Calibri"/>
              <a:ea typeface="Times New Roman" panose="02020603050405020304" pitchFamily="18" charset="0"/>
              <a:cs typeface="Times New Roman" panose="02020603050405020304" pitchFamily="18" charset="0"/>
            </a:endParaRPr>
          </a:p>
          <a:p>
            <a:r>
              <a:rPr lang="de-DE" sz="2000" b="1" u="sng">
                <a:solidFill>
                  <a:prstClr val="black"/>
                </a:solidFill>
                <a:latin typeface="Calibri"/>
                <a:ea typeface="Times New Roman" panose="02020603050405020304" pitchFamily="18" charset="0"/>
                <a:cs typeface="Times New Roman" panose="02020603050405020304" pitchFamily="18" charset="0"/>
              </a:rPr>
              <a:t>Vereinbarung:</a:t>
            </a:r>
          </a:p>
          <a:p>
            <a:r>
              <a:rPr lang="de-DE" sz="2000" b="1" u="sng">
                <a:solidFill>
                  <a:prstClr val="black"/>
                </a:solidFill>
                <a:latin typeface="Calibri"/>
                <a:ea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de-CH" sz="2000" b="1">
                <a:solidFill>
                  <a:prstClr val="black"/>
                </a:solidFill>
                <a:latin typeface="Calibri" panose="020F0502020204030204" pitchFamily="34" charset="0"/>
                <a:ea typeface="Calibri" panose="020F0502020204030204" pitchFamily="34" charset="0"/>
              </a:rPr>
              <a:t>Strategietreffen (neu):</a:t>
            </a:r>
            <a:r>
              <a:rPr lang="de-CH" sz="2000">
                <a:solidFill>
                  <a:prstClr val="black"/>
                </a:solidFill>
                <a:latin typeface="Calibri" panose="020F0502020204030204" pitchFamily="34" charset="0"/>
                <a:ea typeface="Calibri" panose="020F0502020204030204" pitchFamily="34" charset="0"/>
              </a:rPr>
              <a:t> jährliches Treffen zur strategischen Schulraum-planung; 2x LA, 2 von LA mandatierte Lehr- und Fachpersonen; Leiter Zentrale Dienste; Leiter Abteilung Raum und Anlagen; Leiter Volks-schule; Leiter Mittelschulen und Berufsbildung; </a:t>
            </a:r>
            <a:r>
              <a:rPr lang="de-CH" sz="2000" err="1">
                <a:solidFill>
                  <a:prstClr val="black"/>
                </a:solidFill>
                <a:latin typeface="Calibri" panose="020F0502020204030204" pitchFamily="34" charset="0"/>
                <a:ea typeface="Calibri" panose="020F0502020204030204" pitchFamily="34" charset="0"/>
              </a:rPr>
              <a:t>Dossierverantwortli-chen</a:t>
            </a:r>
            <a:r>
              <a:rPr lang="de-CH" sz="2000">
                <a:solidFill>
                  <a:prstClr val="black"/>
                </a:solidFill>
                <a:latin typeface="Calibri" panose="020F0502020204030204" pitchFamily="34" charset="0"/>
                <a:ea typeface="Calibri" panose="020F0502020204030204" pitchFamily="34" charset="0"/>
              </a:rPr>
              <a:t> für Schulbauten </a:t>
            </a:r>
          </a:p>
          <a:p>
            <a:pPr marL="365125" indent="-365125"/>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Christina Renz (TS), Ralf Kunz-van </a:t>
            </a:r>
            <a:r>
              <a:rPr lang="de-CH" sz="2000" err="1">
                <a:solidFill>
                  <a:prstClr val="black"/>
                </a:solidFill>
                <a:latin typeface="Calibri" panose="020F0502020204030204" pitchFamily="34" charset="0"/>
                <a:ea typeface="Calibri" panose="020F0502020204030204" pitchFamily="34" charset="0"/>
                <a:sym typeface="Wingdings" panose="05000000000000000000" pitchFamily="2" charset="2"/>
              </a:rPr>
              <a:t>Schwamen</a:t>
            </a:r>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(PS), Simon Rohner (Sek I), Mike Bochmann Grob (Sek II)</a:t>
            </a:r>
            <a:endParaRPr lang="de-CH" sz="2000">
              <a:solidFill>
                <a:prstClr val="black"/>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de-CH" sz="2000" b="1">
                <a:solidFill>
                  <a:prstClr val="black"/>
                </a:solidFill>
                <a:latin typeface="Calibri" panose="020F0502020204030204" pitchFamily="34" charset="0"/>
                <a:ea typeface="Calibri" panose="020F0502020204030204" pitchFamily="34" charset="0"/>
              </a:rPr>
              <a:t>LP-/FP-Vertretung in Nutzungsausschuss von Bauprojekten:</a:t>
            </a:r>
            <a:r>
              <a:rPr lang="de-CH" sz="2000">
                <a:solidFill>
                  <a:prstClr val="black"/>
                </a:solidFill>
                <a:latin typeface="Calibri" panose="020F0502020204030204" pitchFamily="34" charset="0"/>
                <a:ea typeface="Calibri" panose="020F0502020204030204" pitchFamily="34" charset="0"/>
              </a:rPr>
              <a:t> von KV am Standort mandatiert; zusätzlich zur Vertretung der jeweiligen SL</a:t>
            </a:r>
          </a:p>
          <a:p>
            <a:pPr>
              <a:buFont typeface="Wingdings" panose="05000000000000000000" pitchFamily="2" charset="2"/>
              <a:buChar char="ð"/>
            </a:pPr>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z.B. Nutzerausschuss «Neubau Schule </a:t>
            </a:r>
            <a:r>
              <a:rPr lang="de-CH" sz="2000" err="1">
                <a:solidFill>
                  <a:prstClr val="black"/>
                </a:solidFill>
                <a:latin typeface="Calibri" panose="020F0502020204030204" pitchFamily="34" charset="0"/>
                <a:ea typeface="Calibri" panose="020F0502020204030204" pitchFamily="34" charset="0"/>
                <a:sym typeface="Wingdings" panose="05000000000000000000" pitchFamily="2" charset="2"/>
              </a:rPr>
              <a:t>Walkeweg</a:t>
            </a:r>
            <a:r>
              <a:rPr lang="de-CH" sz="2000">
                <a:solidFill>
                  <a:prstClr val="black"/>
                </a:solidFill>
                <a:latin typeface="Calibri" panose="020F0502020204030204" pitchFamily="34" charset="0"/>
                <a:ea typeface="Calibri" panose="020F0502020204030204" pitchFamily="34" charset="0"/>
                <a:sym typeface="Wingdings" panose="05000000000000000000" pitchFamily="2" charset="2"/>
              </a:rPr>
              <a:t>»: Marianne Schwegler</a:t>
            </a:r>
          </a:p>
        </p:txBody>
      </p:sp>
    </p:spTree>
    <p:extLst>
      <p:ext uri="{BB962C8B-B14F-4D97-AF65-F5344CB8AC3E}">
        <p14:creationId xmlns:p14="http://schemas.microsoft.com/office/powerpoint/2010/main" val="55183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graphicFrame>
        <p:nvGraphicFramePr>
          <p:cNvPr id="5" name="Tabelle 4">
            <a:extLst>
              <a:ext uri="{FF2B5EF4-FFF2-40B4-BE49-F238E27FC236}">
                <a16:creationId xmlns:a16="http://schemas.microsoft.com/office/drawing/2014/main" id="{955F319C-3B34-D145-917E-A6DBDBFA06FD}"/>
              </a:ext>
            </a:extLst>
          </p:cNvPr>
          <p:cNvGraphicFramePr>
            <a:graphicFrameLocks noGrp="1"/>
          </p:cNvGraphicFramePr>
          <p:nvPr/>
        </p:nvGraphicFramePr>
        <p:xfrm>
          <a:off x="2266949" y="1945639"/>
          <a:ext cx="7733220" cy="3720148"/>
        </p:xfrm>
        <a:graphic>
          <a:graphicData uri="http://schemas.openxmlformats.org/drawingml/2006/table">
            <a:tbl>
              <a:tblPr firstRow="1" bandRow="1">
                <a:tableStyleId>{5C22544A-7EE6-4342-B048-85BDC9FD1C3A}</a:tableStyleId>
              </a:tblPr>
              <a:tblGrid>
                <a:gridCol w="1647826">
                  <a:extLst>
                    <a:ext uri="{9D8B030D-6E8A-4147-A177-3AD203B41FA5}">
                      <a16:colId xmlns:a16="http://schemas.microsoft.com/office/drawing/2014/main" val="3017107656"/>
                    </a:ext>
                  </a:extLst>
                </a:gridCol>
                <a:gridCol w="4171950">
                  <a:extLst>
                    <a:ext uri="{9D8B030D-6E8A-4147-A177-3AD203B41FA5}">
                      <a16:colId xmlns:a16="http://schemas.microsoft.com/office/drawing/2014/main" val="2594813898"/>
                    </a:ext>
                  </a:extLst>
                </a:gridCol>
                <a:gridCol w="1913444">
                  <a:extLst>
                    <a:ext uri="{9D8B030D-6E8A-4147-A177-3AD203B41FA5}">
                      <a16:colId xmlns:a16="http://schemas.microsoft.com/office/drawing/2014/main" val="1706851396"/>
                    </a:ext>
                  </a:extLst>
                </a:gridCol>
              </a:tblGrid>
              <a:tr h="541417">
                <a:tc>
                  <a:txBody>
                    <a:bodyPr/>
                    <a:lstStyle/>
                    <a:p>
                      <a:r>
                        <a:rPr lang="de-CH" sz="2000"/>
                        <a:t>Wann?</a:t>
                      </a:r>
                    </a:p>
                  </a:txBody>
                  <a:tcPr anchor="ctr"/>
                </a:tc>
                <a:tc>
                  <a:txBody>
                    <a:bodyPr/>
                    <a:lstStyle/>
                    <a:p>
                      <a:r>
                        <a:rPr lang="de-CH" sz="2000"/>
                        <a:t>Was? - Meilensteine</a:t>
                      </a:r>
                    </a:p>
                  </a:txBody>
                  <a:tcPr anchor="ctr"/>
                </a:tc>
                <a:tc>
                  <a:txBody>
                    <a:bodyPr/>
                    <a:lstStyle/>
                    <a:p>
                      <a:r>
                        <a:rPr lang="de-CH" sz="2000"/>
                        <a:t>Wer? - Player</a:t>
                      </a:r>
                    </a:p>
                  </a:txBody>
                  <a:tcPr anchor="ctr"/>
                </a:tc>
                <a:extLst>
                  <a:ext uri="{0D108BD9-81ED-4DB2-BD59-A6C34878D82A}">
                    <a16:rowId xmlns:a16="http://schemas.microsoft.com/office/drawing/2014/main" val="749641914"/>
                  </a:ext>
                </a:extLst>
              </a:tr>
              <a:tr h="541417">
                <a:tc>
                  <a:txBody>
                    <a:bodyPr/>
                    <a:lstStyle/>
                    <a:p>
                      <a:r>
                        <a:rPr lang="de-CH" b="1"/>
                        <a:t>März 2022</a:t>
                      </a:r>
                    </a:p>
                  </a:txBody>
                  <a:tcPr anchor="ctr"/>
                </a:tc>
                <a:tc>
                  <a:txBody>
                    <a:bodyPr/>
                    <a:lstStyle/>
                    <a:p>
                      <a:r>
                        <a:rPr lang="de-CH" b="1"/>
                        <a:t>GeKo-Antrag «Schulraum»</a:t>
                      </a:r>
                    </a:p>
                  </a:txBody>
                  <a:tcPr anchor="ctr"/>
                </a:tc>
                <a:tc>
                  <a:txBody>
                    <a:bodyPr/>
                    <a:lstStyle/>
                    <a:p>
                      <a:r>
                        <a:rPr lang="de-CH" b="1"/>
                        <a:t>KSBS</a:t>
                      </a:r>
                    </a:p>
                  </a:txBody>
                  <a:tcPr anchor="ctr"/>
                </a:tc>
                <a:extLst>
                  <a:ext uri="{0D108BD9-81ED-4DB2-BD59-A6C34878D82A}">
                    <a16:rowId xmlns:a16="http://schemas.microsoft.com/office/drawing/2014/main" val="4095644490"/>
                  </a:ext>
                </a:extLst>
              </a:tr>
              <a:tr h="541417">
                <a:tc>
                  <a:txBody>
                    <a:bodyPr/>
                    <a:lstStyle/>
                    <a:p>
                      <a:r>
                        <a:rPr lang="de-CH" b="1"/>
                        <a:t>Oktober 2022</a:t>
                      </a:r>
                    </a:p>
                  </a:txBody>
                  <a:tcPr anchor="ctr"/>
                </a:tc>
                <a:tc>
                  <a:txBody>
                    <a:bodyPr/>
                    <a:lstStyle/>
                    <a:p>
                      <a:r>
                        <a:rPr lang="de-CH" b="1"/>
                        <a:t>Antwort des Departementsvorstehers</a:t>
                      </a:r>
                    </a:p>
                  </a:txBody>
                  <a:tcPr anchor="ctr"/>
                </a:tc>
                <a:tc>
                  <a:txBody>
                    <a:bodyPr/>
                    <a:lstStyle/>
                    <a:p>
                      <a:r>
                        <a:rPr lang="de-CH" b="1"/>
                        <a:t>ED</a:t>
                      </a:r>
                    </a:p>
                  </a:txBody>
                  <a:tcPr anchor="ctr"/>
                </a:tc>
                <a:extLst>
                  <a:ext uri="{0D108BD9-81ED-4DB2-BD59-A6C34878D82A}">
                    <a16:rowId xmlns:a16="http://schemas.microsoft.com/office/drawing/2014/main" val="606130358"/>
                  </a:ext>
                </a:extLst>
              </a:tr>
              <a:tr h="541417">
                <a:tc>
                  <a:txBody>
                    <a:bodyPr/>
                    <a:lstStyle/>
                    <a:p>
                      <a:r>
                        <a:rPr lang="de-CH" b="1"/>
                        <a:t>Oktober 2022</a:t>
                      </a:r>
                    </a:p>
                  </a:txBody>
                  <a:tcPr anchor="ctr"/>
                </a:tc>
                <a:tc>
                  <a:txBody>
                    <a:bodyPr/>
                    <a:lstStyle/>
                    <a:p>
                      <a:r>
                        <a:rPr lang="de-CH" b="1"/>
                        <a:t>Doppel-Motion der BKK/BRK für eine langfristige und vorausschauende Schulraumplanung</a:t>
                      </a:r>
                    </a:p>
                  </a:txBody>
                  <a:tcPr anchor="ctr"/>
                </a:tc>
                <a:tc>
                  <a:txBody>
                    <a:bodyPr/>
                    <a:lstStyle/>
                    <a:p>
                      <a:r>
                        <a:rPr lang="de-CH" b="1"/>
                        <a:t>Grosser Rat</a:t>
                      </a:r>
                    </a:p>
                  </a:txBody>
                  <a:tcPr anchor="ctr"/>
                </a:tc>
                <a:extLst>
                  <a:ext uri="{0D108BD9-81ED-4DB2-BD59-A6C34878D82A}">
                    <a16:rowId xmlns:a16="http://schemas.microsoft.com/office/drawing/2014/main" val="2547688583"/>
                  </a:ext>
                </a:extLst>
              </a:tr>
              <a:tr h="541417">
                <a:tc>
                  <a:txBody>
                    <a:bodyPr/>
                    <a:lstStyle/>
                    <a:p>
                      <a:r>
                        <a:rPr lang="de-CH" b="1"/>
                        <a:t>Januar 2023</a:t>
                      </a:r>
                    </a:p>
                  </a:txBody>
                  <a:tcPr anchor="ctr"/>
                </a:tc>
                <a:tc>
                  <a:txBody>
                    <a:bodyPr/>
                    <a:lstStyle/>
                    <a:p>
                      <a:r>
                        <a:rPr lang="de-CH" b="1"/>
                        <a:t>Erste Strategiesitzung Schulraum</a:t>
                      </a:r>
                    </a:p>
                  </a:txBody>
                  <a:tcPr anchor="ctr"/>
                </a:tc>
                <a:tc>
                  <a:txBody>
                    <a:bodyPr/>
                    <a:lstStyle/>
                    <a:p>
                      <a:r>
                        <a:rPr lang="de-CH" b="1"/>
                        <a:t>KSBS/ED</a:t>
                      </a:r>
                    </a:p>
                  </a:txBody>
                  <a:tcPr anchor="ctr"/>
                </a:tc>
                <a:extLst>
                  <a:ext uri="{0D108BD9-81ED-4DB2-BD59-A6C34878D82A}">
                    <a16:rowId xmlns:a16="http://schemas.microsoft.com/office/drawing/2014/main" val="3706162693"/>
                  </a:ext>
                </a:extLst>
              </a:tr>
              <a:tr h="541417">
                <a:tc>
                  <a:txBody>
                    <a:bodyPr/>
                    <a:lstStyle/>
                    <a:p>
                      <a:r>
                        <a:rPr lang="de-CH" b="1"/>
                        <a:t>Juni 2024</a:t>
                      </a:r>
                    </a:p>
                  </a:txBody>
                  <a:tcPr anchor="ctr"/>
                </a:tc>
                <a:tc>
                  <a:txBody>
                    <a:bodyPr/>
                    <a:lstStyle/>
                    <a:p>
                      <a:r>
                        <a:rPr lang="de-CH" b="1"/>
                        <a:t>Kriterienkatalog für Schulraum-Bauprojekte (Riehen/Bettingen)</a:t>
                      </a:r>
                    </a:p>
                  </a:txBody>
                  <a:tcPr anchor="ctr"/>
                </a:tc>
                <a:tc>
                  <a:txBody>
                    <a:bodyPr/>
                    <a:lstStyle/>
                    <a:p>
                      <a:r>
                        <a:rPr lang="de-CH" b="1"/>
                        <a:t>FSS</a:t>
                      </a:r>
                    </a:p>
                  </a:txBody>
                  <a:tcPr anchor="ctr"/>
                </a:tc>
                <a:extLst>
                  <a:ext uri="{0D108BD9-81ED-4DB2-BD59-A6C34878D82A}">
                    <a16:rowId xmlns:a16="http://schemas.microsoft.com/office/drawing/2014/main" val="2823457648"/>
                  </a:ext>
                </a:extLst>
              </a:tr>
            </a:tbl>
          </a:graphicData>
        </a:graphic>
      </p:graphicFrame>
      <p:sp>
        <p:nvSpPr>
          <p:cNvPr id="4" name="Ellipse 3">
            <a:extLst>
              <a:ext uri="{FF2B5EF4-FFF2-40B4-BE49-F238E27FC236}">
                <a16:creationId xmlns:a16="http://schemas.microsoft.com/office/drawing/2014/main" id="{093228BF-DFC4-DF1C-BCA4-080C7189B8BC}"/>
              </a:ext>
            </a:extLst>
          </p:cNvPr>
          <p:cNvSpPr/>
          <p:nvPr/>
        </p:nvSpPr>
        <p:spPr>
          <a:xfrm>
            <a:off x="2219716" y="3571875"/>
            <a:ext cx="7752569" cy="962025"/>
          </a:xfrm>
          <a:prstGeom prst="ellipse">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prstClr val="white"/>
              </a:solidFill>
              <a:latin typeface="Calibri"/>
            </a:endParaRPr>
          </a:p>
        </p:txBody>
      </p:sp>
    </p:spTree>
    <p:extLst>
      <p:ext uri="{BB962C8B-B14F-4D97-AF65-F5344CB8AC3E}">
        <p14:creationId xmlns:p14="http://schemas.microsoft.com/office/powerpoint/2010/main" val="193639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5684"/>
            <a:ext cx="8136904" cy="1224136"/>
          </a:xfrm>
        </p:spPr>
        <p:txBody>
          <a:bodyPr>
            <a:normAutofit/>
          </a:bodyPr>
          <a:lstStyle/>
          <a:p>
            <a:pPr algn="r"/>
            <a:r>
              <a:rPr lang="de-DE" sz="2000">
                <a:latin typeface="+mn-lt"/>
                <a:cs typeface="Arial" panose="020B0604020202020204" pitchFamily="34" charset="0"/>
              </a:rPr>
              <a:t>Vorstandssitzung 8/24</a:t>
            </a:r>
            <a:endParaRPr lang="de-CH" sz="2000">
              <a:latin typeface="+mn-lt"/>
              <a:cs typeface="Arial" panose="020B0604020202020204" pitchFamily="34" charset="0"/>
            </a:endParaRPr>
          </a:p>
        </p:txBody>
      </p:sp>
      <p:pic>
        <p:nvPicPr>
          <p:cNvPr id="1026" name="Picture 2" descr="C:\Users\g.loehnert\Desktop\Logo KSB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72997"/>
            <a:ext cx="3105150"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191830" y="1218451"/>
            <a:ext cx="7951515" cy="523220"/>
          </a:xfrm>
          <a:prstGeom prst="rect">
            <a:avLst/>
          </a:prstGeom>
          <a:noFill/>
        </p:spPr>
        <p:txBody>
          <a:bodyPr wrap="square" rtlCol="0">
            <a:spAutoFit/>
          </a:bodyPr>
          <a:lstStyle/>
          <a:p>
            <a:pPr algn="just">
              <a:tabLst>
                <a:tab pos="228600" algn="l"/>
              </a:tabLst>
            </a:pPr>
            <a:r>
              <a:rPr lang="de-CH" sz="2800" b="1">
                <a:solidFill>
                  <a:prstClr val="black"/>
                </a:solidFill>
                <a:latin typeface="Calibri"/>
                <a:ea typeface="Times New Roman" panose="02020603050405020304" pitchFamily="18" charset="0"/>
                <a:cs typeface="Arial" panose="020B0604020202020204" pitchFamily="34" charset="0"/>
              </a:rPr>
              <a:t>3. Schulraum – Was geht? (I, F, D)		</a:t>
            </a:r>
            <a:r>
              <a:rPr lang="de-CH" sz="2800">
                <a:solidFill>
                  <a:prstClr val="black"/>
                </a:solidFill>
                <a:latin typeface="Calibri"/>
                <a:ea typeface="Times New Roman" panose="02020603050405020304" pitchFamily="18" charset="0"/>
                <a:cs typeface="Arial" panose="020B0604020202020204" pitchFamily="34" charset="0"/>
              </a:rPr>
              <a:t>45 Min.</a:t>
            </a:r>
            <a:endParaRPr lang="de-CH" sz="2800">
              <a:solidFill>
                <a:prstClr val="black"/>
              </a:solidFill>
              <a:latin typeface="Calibri"/>
              <a:ea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B670CC5F-AA6C-DB1C-7F78-B893F9A9802D}"/>
              </a:ext>
            </a:extLst>
          </p:cNvPr>
          <p:cNvSpPr txBox="1"/>
          <p:nvPr/>
        </p:nvSpPr>
        <p:spPr>
          <a:xfrm>
            <a:off x="2191830" y="2290227"/>
            <a:ext cx="7951515" cy="400110"/>
          </a:xfrm>
          <a:prstGeom prst="rect">
            <a:avLst/>
          </a:prstGeom>
          <a:noFill/>
        </p:spPr>
        <p:txBody>
          <a:bodyPr wrap="square">
            <a:spAutoFit/>
          </a:bodyPr>
          <a:lstStyle/>
          <a:p>
            <a:pPr algn="just"/>
            <a:r>
              <a:rPr lang="de-CH" sz="2000" b="1">
                <a:solidFill>
                  <a:prstClr val="black"/>
                </a:solidFill>
                <a:latin typeface="Calibri"/>
                <a:ea typeface="Times New Roman" panose="02020603050405020304" pitchFamily="18" charset="0"/>
                <a:cs typeface="Arial" panose="020B0604020202020204" pitchFamily="34" charset="0"/>
              </a:rPr>
              <a:t>Politische Geschäfte im Grossen Rat der letzten drei Jahre</a:t>
            </a:r>
            <a:endParaRPr lang="de-CH" sz="2800" b="1">
              <a:solidFill>
                <a:prstClr val="black"/>
              </a:solidFill>
              <a:latin typeface="Calibri"/>
              <a:ea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07E86A3F-E8F2-BDFE-163B-77E698B15739}"/>
              </a:ext>
            </a:extLst>
          </p:cNvPr>
          <p:cNvPicPr>
            <a:picLocks noChangeAspect="1"/>
          </p:cNvPicPr>
          <p:nvPr/>
        </p:nvPicPr>
        <p:blipFill>
          <a:blip r:embed="rId4"/>
          <a:stretch>
            <a:fillRect/>
          </a:stretch>
        </p:blipFill>
        <p:spPr>
          <a:xfrm>
            <a:off x="2280068" y="2659559"/>
            <a:ext cx="7073482" cy="4014825"/>
          </a:xfrm>
          <a:prstGeom prst="rect">
            <a:avLst/>
          </a:prstGeom>
        </p:spPr>
      </p:pic>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17C8F3CA-262B-A6D5-1CAF-8C6A0274577F}"/>
                  </a:ext>
                </a:extLst>
              </p14:cNvPr>
              <p14:cNvContentPartPr/>
              <p14:nvPr/>
            </p14:nvContentPartPr>
            <p14:xfrm>
              <a:off x="2437950" y="4875750"/>
              <a:ext cx="6426000" cy="360"/>
            </p14:xfrm>
          </p:contentPart>
        </mc:Choice>
        <mc:Fallback>
          <p:pic>
            <p:nvPicPr>
              <p:cNvPr id="6" name="Freihand 5">
                <a:extLst>
                  <a:ext uri="{FF2B5EF4-FFF2-40B4-BE49-F238E27FC236}">
                    <a16:creationId xmlns:a16="http://schemas.microsoft.com/office/drawing/2014/main" id="{17C8F3CA-262B-A6D5-1CAF-8C6A0274577F}"/>
                  </a:ext>
                </a:extLst>
              </p:cNvPr>
              <p:cNvPicPr/>
              <p:nvPr/>
            </p:nvPicPr>
            <p:blipFill>
              <a:blip r:embed="rId6"/>
              <a:stretch>
                <a:fillRect/>
              </a:stretch>
            </p:blipFill>
            <p:spPr>
              <a:xfrm>
                <a:off x="2383950" y="4767750"/>
                <a:ext cx="6533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3252953-A32F-7728-18A4-97DC29CC0E16}"/>
                  </a:ext>
                </a:extLst>
              </p14:cNvPr>
              <p14:cNvContentPartPr/>
              <p14:nvPr/>
            </p14:nvContentPartPr>
            <p14:xfrm>
              <a:off x="4657350" y="5047470"/>
              <a:ext cx="4235400" cy="360"/>
            </p14:xfrm>
          </p:contentPart>
        </mc:Choice>
        <mc:Fallback>
          <p:pic>
            <p:nvPicPr>
              <p:cNvPr id="7" name="Freihand 6">
                <a:extLst>
                  <a:ext uri="{FF2B5EF4-FFF2-40B4-BE49-F238E27FC236}">
                    <a16:creationId xmlns:a16="http://schemas.microsoft.com/office/drawing/2014/main" id="{13252953-A32F-7728-18A4-97DC29CC0E16}"/>
                  </a:ext>
                </a:extLst>
              </p:cNvPr>
              <p:cNvPicPr/>
              <p:nvPr/>
            </p:nvPicPr>
            <p:blipFill>
              <a:blip r:embed="rId8"/>
              <a:stretch>
                <a:fillRect/>
              </a:stretch>
            </p:blipFill>
            <p:spPr>
              <a:xfrm>
                <a:off x="4603350" y="4939470"/>
                <a:ext cx="434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AC0C87BE-5DE5-5AD4-05AC-024BC0DD285F}"/>
                  </a:ext>
                </a:extLst>
              </p14:cNvPr>
              <p14:cNvContentPartPr/>
              <p14:nvPr/>
            </p14:nvContentPartPr>
            <p14:xfrm>
              <a:off x="4667070" y="5266350"/>
              <a:ext cx="4332600" cy="360"/>
            </p14:xfrm>
          </p:contentPart>
        </mc:Choice>
        <mc:Fallback>
          <p:pic>
            <p:nvPicPr>
              <p:cNvPr id="8" name="Freihand 7">
                <a:extLst>
                  <a:ext uri="{FF2B5EF4-FFF2-40B4-BE49-F238E27FC236}">
                    <a16:creationId xmlns:a16="http://schemas.microsoft.com/office/drawing/2014/main" id="{AC0C87BE-5DE5-5AD4-05AC-024BC0DD285F}"/>
                  </a:ext>
                </a:extLst>
              </p:cNvPr>
              <p:cNvPicPr/>
              <p:nvPr/>
            </p:nvPicPr>
            <p:blipFill>
              <a:blip r:embed="rId10"/>
              <a:stretch>
                <a:fillRect/>
              </a:stretch>
            </p:blipFill>
            <p:spPr>
              <a:xfrm>
                <a:off x="4613066" y="5158350"/>
                <a:ext cx="4440249" cy="216000"/>
              </a:xfrm>
              <a:prstGeom prst="rect">
                <a:avLst/>
              </a:prstGeom>
            </p:spPr>
          </p:pic>
        </mc:Fallback>
      </mc:AlternateContent>
    </p:spTree>
    <p:extLst>
      <p:ext uri="{BB962C8B-B14F-4D97-AF65-F5344CB8AC3E}">
        <p14:creationId xmlns:p14="http://schemas.microsoft.com/office/powerpoint/2010/main" val="354956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Breitbild</PresentationFormat>
  <Paragraphs>148</Paragraphs>
  <Slides>15</Slides>
  <Notes>13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15</vt:i4>
      </vt:variant>
    </vt:vector>
  </HeadingPairs>
  <TitlesOfParts>
    <vt:vector size="23" baseType="lpstr">
      <vt:lpstr>Aptos</vt:lpstr>
      <vt:lpstr>Aptos Display</vt:lpstr>
      <vt:lpstr>Arial</vt:lpstr>
      <vt:lpstr>Calibri</vt:lpstr>
      <vt:lpstr>Calibri (Textkörper)</vt:lpstr>
      <vt:lpstr>Wingdings</vt:lpstr>
      <vt:lpstr>Office</vt:lpstr>
      <vt:lpstr>Larissa</vt:lpstr>
      <vt:lpstr>PowerPoint-Präsentation</vt:lpstr>
      <vt:lpstr>Vorstandssitzung 8/24</vt:lpstr>
      <vt:lpstr>Vorstandssitzung 8/24</vt:lpstr>
      <vt:lpstr>PowerPoint-Präsentation</vt:lpstr>
      <vt:lpstr>Vorstandssitzung 8/24</vt:lpstr>
      <vt:lpstr>Vorstandssitzung 8/24</vt:lpstr>
      <vt:lpstr>Vorstandssitzung 8/24</vt:lpstr>
      <vt:lpstr>Vorstandssitzung 8/24</vt:lpstr>
      <vt:lpstr>Vorstandssitzung 8/24</vt:lpstr>
      <vt:lpstr>Vorstandssitzung 8/24</vt:lpstr>
      <vt:lpstr>Vorstandssitzung 8/24</vt:lpstr>
      <vt:lpstr>Vorstandssitzung 8/24</vt:lpstr>
      <vt:lpstr>Vorstandssitzung 8/24</vt:lpstr>
      <vt:lpstr>Vorstandssitzung 8/24</vt:lpstr>
      <vt:lpstr>Vorstandssitzung 8/24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Bochmann</dc:creator>
  <cp:lastModifiedBy>Mike Bochmann</cp:lastModifiedBy>
  <cp:revision>1</cp:revision>
  <dcterms:created xsi:type="dcterms:W3CDTF">2024-10-26T13:19:36Z</dcterms:created>
  <dcterms:modified xsi:type="dcterms:W3CDTF">2024-10-26T13:20:55Z</dcterms:modified>
</cp:coreProperties>
</file>