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4"/>
  </p:sldMasterIdLst>
  <p:notesMasterIdLst>
    <p:notesMasterId r:id="rId17"/>
  </p:notesMasterIdLst>
  <p:handoutMasterIdLst>
    <p:handoutMasterId r:id="rId18"/>
  </p:handoutMasterIdLst>
  <p:sldIdLst>
    <p:sldId id="539" r:id="rId5"/>
    <p:sldId id="541" r:id="rId6"/>
    <p:sldId id="537" r:id="rId7"/>
    <p:sldId id="543" r:id="rId8"/>
    <p:sldId id="542" r:id="rId9"/>
    <p:sldId id="544" r:id="rId10"/>
    <p:sldId id="545" r:id="rId11"/>
    <p:sldId id="546" r:id="rId12"/>
    <p:sldId id="547" r:id="rId13"/>
    <p:sldId id="548" r:id="rId14"/>
    <p:sldId id="549" r:id="rId15"/>
    <p:sldId id="550" r:id="rId16"/>
  </p:sldIdLst>
  <p:sldSz cx="9144000" cy="5143500" type="screen16x9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2">
          <p15:clr>
            <a:srgbClr val="A4A3A4"/>
          </p15:clr>
        </p15:guide>
        <p15:guide id="2" orient="horz" pos="429">
          <p15:clr>
            <a:srgbClr val="A4A3A4"/>
          </p15:clr>
        </p15:guide>
        <p15:guide id="3" orient="horz" pos="327">
          <p15:clr>
            <a:srgbClr val="A4A3A4"/>
          </p15:clr>
        </p15:guide>
        <p15:guide id="4" orient="horz" pos="174">
          <p15:clr>
            <a:srgbClr val="A4A3A4"/>
          </p15:clr>
        </p15:guide>
        <p15:guide id="5" orient="horz" pos="2930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orient="horz" pos="89">
          <p15:clr>
            <a:srgbClr val="A4A3A4"/>
          </p15:clr>
        </p15:guide>
        <p15:guide id="8" orient="horz" pos="395">
          <p15:clr>
            <a:srgbClr val="A4A3A4"/>
          </p15:clr>
        </p15:guide>
        <p15:guide id="9" pos="1633">
          <p15:clr>
            <a:srgbClr val="A4A3A4"/>
          </p15:clr>
        </p15:guide>
        <p15:guide id="10" pos="385">
          <p15:clr>
            <a:srgbClr val="A4A3A4"/>
          </p15:clr>
        </p15:guide>
        <p15:guide id="11" pos="4263">
          <p15:clr>
            <a:srgbClr val="A4A3A4"/>
          </p15:clr>
        </p15:guide>
        <p15:guide id="12" pos="5511">
          <p15:clr>
            <a:srgbClr val="A4A3A4"/>
          </p15:clr>
        </p15:guide>
        <p15:guide id="13" pos="113">
          <p15:clr>
            <a:srgbClr val="A4A3A4"/>
          </p15:clr>
        </p15:guide>
        <p15:guide id="14" pos="2948">
          <p15:clr>
            <a:srgbClr val="A4A3A4"/>
          </p15:clr>
        </p15:guide>
        <p15:guide id="15" pos="2880">
          <p15:clr>
            <a:srgbClr val="A4A3A4"/>
          </p15:clr>
        </p15:guide>
        <p15:guide id="16" pos="30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76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3500">
          <p15:clr>
            <a:srgbClr val="A4A3A4"/>
          </p15:clr>
        </p15:guide>
        <p15:guide id="4" pos="22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P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82E"/>
    <a:srgbClr val="714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9" autoAdjust="0"/>
  </p:normalViewPr>
  <p:slideViewPr>
    <p:cSldViewPr snapToGrid="0">
      <p:cViewPr varScale="1">
        <p:scale>
          <a:sx n="46" d="100"/>
          <a:sy n="46" d="100"/>
        </p:scale>
        <p:origin x="54" y="630"/>
      </p:cViewPr>
      <p:guideLst>
        <p:guide orient="horz" pos="2012"/>
        <p:guide orient="horz" pos="429"/>
        <p:guide orient="horz" pos="327"/>
        <p:guide orient="horz" pos="174"/>
        <p:guide orient="horz" pos="2930"/>
        <p:guide orient="horz" pos="3151"/>
        <p:guide orient="horz" pos="89"/>
        <p:guide orient="horz" pos="395"/>
        <p:guide pos="1633"/>
        <p:guide pos="385"/>
        <p:guide pos="4263"/>
        <p:guide pos="5511"/>
        <p:guide pos="113"/>
        <p:guide pos="2948"/>
        <p:guide pos="2880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376"/>
        <p:guide pos="2122"/>
        <p:guide orient="horz" pos="3500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9302" cy="555529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85923" y="1"/>
            <a:ext cx="3049302" cy="555529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F2DF5C-6BCD-4FDF-8EE0-73973C7A6274}" type="datetimeFigureOut">
              <a:rPr lang="de-CH"/>
              <a:pPr>
                <a:defRPr/>
              </a:pPr>
              <a:t>18.10.2020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10553141"/>
            <a:ext cx="3049302" cy="555529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85923" y="10553141"/>
            <a:ext cx="3049302" cy="555529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90ABD8-7A80-4667-92B5-58405066E8E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474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9302" cy="555529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5923" y="1"/>
            <a:ext cx="3049302" cy="555529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BDCC9B-6C96-4F93-AB10-434652D8836D}" type="datetimeFigureOut">
              <a:rPr lang="en-GB"/>
              <a:pPr>
                <a:defRPr/>
              </a:pPr>
              <a:t>18/10/2020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84150" y="833438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9" tIns="47540" rIns="95079" bIns="4754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686" y="5277536"/>
            <a:ext cx="5629482" cy="4999768"/>
          </a:xfrm>
          <a:prstGeom prst="rect">
            <a:avLst/>
          </a:prstGeom>
        </p:spPr>
        <p:txBody>
          <a:bodyPr vert="horz" lIns="95079" tIns="47540" rIns="95079" bIns="4754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0553141"/>
            <a:ext cx="3049302" cy="555529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5923" y="10553141"/>
            <a:ext cx="3049302" cy="555529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730950-5A58-4DC3-8CAB-9B6DFAF345F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503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30950-5A58-4DC3-8CAB-9B6DFAF345F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6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30950-5A58-4DC3-8CAB-9B6DFAF345F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6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30950-5A58-4DC3-8CAB-9B6DFAF345F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2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30950-5A58-4DC3-8CAB-9B6DFAF345F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2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611189" y="2214001"/>
            <a:ext cx="8137525" cy="2430065"/>
          </a:xfrm>
        </p:spPr>
        <p:txBody>
          <a:bodyPr tIns="32400"/>
          <a:lstStyle>
            <a:lvl1pPr marL="0" indent="0">
              <a:spcBef>
                <a:spcPts val="0"/>
              </a:spcBef>
              <a:spcAft>
                <a:spcPts val="1210"/>
              </a:spcAft>
              <a:buNone/>
              <a:defRPr sz="3000" b="1">
                <a:solidFill>
                  <a:schemeClr val="accent3"/>
                </a:solidFill>
              </a:defRPr>
            </a:lvl1pPr>
            <a:lvl2pPr marL="0" indent="0">
              <a:spcBef>
                <a:spcPts val="0"/>
              </a:spcBef>
              <a:spcAft>
                <a:spcPts val="5000"/>
              </a:spcAft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1210"/>
              </a:spcAft>
              <a:buNone/>
              <a:defRPr sz="1600">
                <a:solidFill>
                  <a:schemeClr val="accent3"/>
                </a:solidFill>
              </a:defRPr>
            </a:lvl3pPr>
            <a:lvl4pPr marL="0" indent="0">
              <a:spcBef>
                <a:spcPts val="0"/>
              </a:spcBef>
              <a:spcAft>
                <a:spcPts val="1210"/>
              </a:spcAft>
              <a:buNone/>
              <a:defRPr sz="1600">
                <a:solidFill>
                  <a:schemeClr val="accent3"/>
                </a:solidFill>
              </a:defRPr>
            </a:lvl4pPr>
            <a:lvl5pPr marL="0" indent="0">
              <a:spcBef>
                <a:spcPts val="0"/>
              </a:spcBef>
              <a:spcAft>
                <a:spcPts val="1210"/>
              </a:spcAft>
              <a:buNone/>
              <a:defRPr sz="16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263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464469"/>
            <a:ext cx="3960812" cy="3186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1" y="1464469"/>
            <a:ext cx="3960813" cy="3186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C87F-8E3F-4099-83CC-C78314B036E2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  <p:grpSp>
        <p:nvGrpSpPr>
          <p:cNvPr id="12" name="Gruppieren 1"/>
          <p:cNvGrpSpPr>
            <a:grpSpLocks/>
          </p:cNvGrpSpPr>
          <p:nvPr userDrawn="1"/>
        </p:nvGrpSpPr>
        <p:grpSpPr bwMode="auto">
          <a:xfrm>
            <a:off x="179388" y="140494"/>
            <a:ext cx="4464050" cy="579753"/>
            <a:chOff x="179388" y="187325"/>
            <a:chExt cx="4464620" cy="773004"/>
          </a:xfrm>
        </p:grpSpPr>
        <p:pic>
          <p:nvPicPr>
            <p:cNvPr id="13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77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Volksschulen/Hochschulen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78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D06F-69DE-464F-BE05-DBED1E8D7A94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  <p:grpSp>
        <p:nvGrpSpPr>
          <p:cNvPr id="10" name="Gruppieren 1"/>
          <p:cNvGrpSpPr>
            <a:grpSpLocks/>
          </p:cNvGrpSpPr>
          <p:nvPr userDrawn="1"/>
        </p:nvGrpSpPr>
        <p:grpSpPr bwMode="auto">
          <a:xfrm>
            <a:off x="179388" y="140494"/>
            <a:ext cx="4464050" cy="579753"/>
            <a:chOff x="179388" y="187325"/>
            <a:chExt cx="4464620" cy="773004"/>
          </a:xfrm>
        </p:grpSpPr>
        <p:pic>
          <p:nvPicPr>
            <p:cNvPr id="11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77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Volksschulen/Hochschulen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48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9" y="1464469"/>
            <a:ext cx="2124075" cy="3186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464469"/>
            <a:ext cx="5761038" cy="318611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BE92-25E4-4909-8AB1-E9A208809CE3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  <p:grpSp>
        <p:nvGrpSpPr>
          <p:cNvPr id="12" name="Gruppieren 1"/>
          <p:cNvGrpSpPr>
            <a:grpSpLocks/>
          </p:cNvGrpSpPr>
          <p:nvPr userDrawn="1"/>
        </p:nvGrpSpPr>
        <p:grpSpPr bwMode="auto">
          <a:xfrm>
            <a:off x="179388" y="140494"/>
            <a:ext cx="4464050" cy="579753"/>
            <a:chOff x="179388" y="187325"/>
            <a:chExt cx="4464620" cy="773004"/>
          </a:xfrm>
        </p:grpSpPr>
        <p:pic>
          <p:nvPicPr>
            <p:cNvPr id="13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77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Volksschulen/Hochschulen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836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188" y="1464469"/>
            <a:ext cx="5905028" cy="31861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513" y="1464469"/>
            <a:ext cx="1981200" cy="3186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34F29-88AF-4926-8223-89AA4B7058BD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  <p:grpSp>
        <p:nvGrpSpPr>
          <p:cNvPr id="12" name="Gruppieren 1"/>
          <p:cNvGrpSpPr>
            <a:grpSpLocks/>
          </p:cNvGrpSpPr>
          <p:nvPr userDrawn="1"/>
        </p:nvGrpSpPr>
        <p:grpSpPr bwMode="auto">
          <a:xfrm>
            <a:off x="179388" y="140494"/>
            <a:ext cx="4464050" cy="579753"/>
            <a:chOff x="179388" y="187325"/>
            <a:chExt cx="4464620" cy="773004"/>
          </a:xfrm>
        </p:grpSpPr>
        <p:pic>
          <p:nvPicPr>
            <p:cNvPr id="13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77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Volksschulen/Hochschulen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47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611189" y="1464469"/>
            <a:ext cx="8137525" cy="31861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D3A9F40-1ED7-4E69-80DC-0D9E8BE94120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464469"/>
            <a:ext cx="3960812" cy="3186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1" y="1464469"/>
            <a:ext cx="3960813" cy="3186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36353-6F15-49A6-B675-D6B5A12397E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7805A-29D2-44D2-A6DD-E3F870FCF96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9" y="1464469"/>
            <a:ext cx="2124075" cy="3186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464469"/>
            <a:ext cx="5761038" cy="318611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F3E776A-D0E5-464A-B1F0-54BBB778FCF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188" y="1464469"/>
            <a:ext cx="5905028" cy="31861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513" y="1464469"/>
            <a:ext cx="1981200" cy="3186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EEB4F-3282-4C11-8509-DCB00A778F7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611189" y="1464469"/>
            <a:ext cx="8137525" cy="318611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4BF59042-176F-4F82-8923-1C9A8A7837B1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  <p:grpSp>
        <p:nvGrpSpPr>
          <p:cNvPr id="14" name="Gruppieren 1"/>
          <p:cNvGrpSpPr>
            <a:grpSpLocks/>
          </p:cNvGrpSpPr>
          <p:nvPr userDrawn="1"/>
        </p:nvGrpSpPr>
        <p:grpSpPr bwMode="auto">
          <a:xfrm>
            <a:off x="179388" y="140494"/>
            <a:ext cx="4464050" cy="579753"/>
            <a:chOff x="179388" y="187325"/>
            <a:chExt cx="4464620" cy="773004"/>
          </a:xfrm>
        </p:grpSpPr>
        <p:pic>
          <p:nvPicPr>
            <p:cNvPr id="15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77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Volksschulen/Hochschulen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15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464469"/>
            <a:ext cx="3960812" cy="3186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342000">
              <a:defRPr sz="1200"/>
            </a:lvl3pPr>
            <a:lvl4pPr marL="684000">
              <a:defRPr sz="1200"/>
            </a:lvl4pPr>
            <a:lvl5pPr marL="68400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1" y="1464469"/>
            <a:ext cx="3960813" cy="3186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342000">
              <a:defRPr sz="1200"/>
            </a:lvl3pPr>
            <a:lvl4pPr marL="684000">
              <a:defRPr sz="1200"/>
            </a:lvl4pPr>
            <a:lvl5pPr marL="68400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  <p:grpSp>
        <p:nvGrpSpPr>
          <p:cNvPr id="15" name="Gruppieren 1"/>
          <p:cNvGrpSpPr>
            <a:grpSpLocks/>
          </p:cNvGrpSpPr>
          <p:nvPr userDrawn="1"/>
        </p:nvGrpSpPr>
        <p:grpSpPr bwMode="auto">
          <a:xfrm>
            <a:off x="179388" y="140494"/>
            <a:ext cx="4464050" cy="579753"/>
            <a:chOff x="179388" y="187325"/>
            <a:chExt cx="4464620" cy="773004"/>
          </a:xfrm>
        </p:grpSpPr>
        <p:pic>
          <p:nvPicPr>
            <p:cNvPr id="16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77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Volksschulen/Hochschulen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913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464627"/>
            <a:ext cx="3960812" cy="404961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24" y="1464627"/>
            <a:ext cx="3960689" cy="431964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611188" y="1950403"/>
            <a:ext cx="3960812" cy="27001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787901" y="1950403"/>
            <a:ext cx="3960813" cy="27001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28B4B73-9269-408C-869E-E906D8E08224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  <p:grpSp>
        <p:nvGrpSpPr>
          <p:cNvPr id="19" name="Gruppieren 1"/>
          <p:cNvGrpSpPr>
            <a:grpSpLocks/>
          </p:cNvGrpSpPr>
          <p:nvPr userDrawn="1"/>
        </p:nvGrpSpPr>
        <p:grpSpPr bwMode="auto">
          <a:xfrm>
            <a:off x="179388" y="140494"/>
            <a:ext cx="4464050" cy="579753"/>
            <a:chOff x="179388" y="187325"/>
            <a:chExt cx="4464620" cy="773004"/>
          </a:xfrm>
        </p:grpSpPr>
        <p:pic>
          <p:nvPicPr>
            <p:cNvPr id="20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77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Volksschulen/Hochschulen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6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1"/>
          <p:cNvGrpSpPr>
            <a:grpSpLocks/>
          </p:cNvGrpSpPr>
          <p:nvPr userDrawn="1"/>
        </p:nvGrpSpPr>
        <p:grpSpPr bwMode="auto">
          <a:xfrm>
            <a:off x="179388" y="140494"/>
            <a:ext cx="4464050" cy="513187"/>
            <a:chOff x="179388" y="187325"/>
            <a:chExt cx="4464620" cy="684249"/>
          </a:xfrm>
        </p:grpSpPr>
        <p:pic>
          <p:nvPicPr>
            <p:cNvPr id="4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Volksschulen/Hochschulen</a:t>
              </a:r>
            </a:p>
          </p:txBody>
        </p:sp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B27A181-20CD-42F8-853A-31FBF2325E6F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  <p:grpSp>
        <p:nvGrpSpPr>
          <p:cNvPr id="10" name="Gruppieren 1"/>
          <p:cNvGrpSpPr>
            <a:grpSpLocks/>
          </p:cNvGrpSpPr>
          <p:nvPr userDrawn="1"/>
        </p:nvGrpSpPr>
        <p:grpSpPr bwMode="auto">
          <a:xfrm>
            <a:off x="179388" y="140494"/>
            <a:ext cx="4464050" cy="579753"/>
            <a:chOff x="179388" y="187325"/>
            <a:chExt cx="4464620" cy="773004"/>
          </a:xfrm>
        </p:grpSpPr>
        <p:pic>
          <p:nvPicPr>
            <p:cNvPr id="11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77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Volksschulen/Hochschulen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81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A4F147A-C7C0-485C-BBA7-9BC44722A5DA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  <p:grpSp>
        <p:nvGrpSpPr>
          <p:cNvPr id="8" name="Gruppieren 1"/>
          <p:cNvGrpSpPr>
            <a:grpSpLocks/>
          </p:cNvGrpSpPr>
          <p:nvPr userDrawn="1"/>
        </p:nvGrpSpPr>
        <p:grpSpPr bwMode="auto">
          <a:xfrm>
            <a:off x="179388" y="140494"/>
            <a:ext cx="4464050" cy="579753"/>
            <a:chOff x="179388" y="187325"/>
            <a:chExt cx="4464620" cy="773004"/>
          </a:xfrm>
        </p:grpSpPr>
        <p:pic>
          <p:nvPicPr>
            <p:cNvPr id="9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77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Volksschulen/Hochschulen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513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9" y="1464469"/>
            <a:ext cx="2124075" cy="3186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464469"/>
            <a:ext cx="5761038" cy="318611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80CA9-43CE-4FFD-A38E-001B43C36D89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  <p:grpSp>
        <p:nvGrpSpPr>
          <p:cNvPr id="12" name="Gruppieren 1"/>
          <p:cNvGrpSpPr>
            <a:grpSpLocks/>
          </p:cNvGrpSpPr>
          <p:nvPr userDrawn="1"/>
        </p:nvGrpSpPr>
        <p:grpSpPr bwMode="auto">
          <a:xfrm>
            <a:off x="179388" y="140494"/>
            <a:ext cx="4464050" cy="579753"/>
            <a:chOff x="179388" y="187325"/>
            <a:chExt cx="4464620" cy="773004"/>
          </a:xfrm>
        </p:grpSpPr>
        <p:pic>
          <p:nvPicPr>
            <p:cNvPr id="13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77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Volksschulen/Hochschulen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18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188" y="1464469"/>
            <a:ext cx="5905028" cy="31861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513" y="1464469"/>
            <a:ext cx="1981200" cy="3186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2F543-03AA-4D73-89AF-18026FDB8C1F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  <p:grpSp>
        <p:nvGrpSpPr>
          <p:cNvPr id="12" name="Gruppieren 1"/>
          <p:cNvGrpSpPr>
            <a:grpSpLocks/>
          </p:cNvGrpSpPr>
          <p:nvPr userDrawn="1"/>
        </p:nvGrpSpPr>
        <p:grpSpPr bwMode="auto">
          <a:xfrm>
            <a:off x="179388" y="140494"/>
            <a:ext cx="4464050" cy="579753"/>
            <a:chOff x="179388" y="187325"/>
            <a:chExt cx="4464620" cy="773004"/>
          </a:xfrm>
        </p:grpSpPr>
        <p:pic>
          <p:nvPicPr>
            <p:cNvPr id="13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77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Volksschulen/Hochschulen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611189" y="1464469"/>
            <a:ext cx="8137525" cy="31861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E301-8A2C-422E-991D-B73D25199E9A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</a:endParaRPr>
          </a:p>
        </p:txBody>
      </p:sp>
      <p:grpSp>
        <p:nvGrpSpPr>
          <p:cNvPr id="11" name="Gruppieren 1"/>
          <p:cNvGrpSpPr>
            <a:grpSpLocks/>
          </p:cNvGrpSpPr>
          <p:nvPr userDrawn="1"/>
        </p:nvGrpSpPr>
        <p:grpSpPr bwMode="auto">
          <a:xfrm>
            <a:off x="179388" y="140494"/>
            <a:ext cx="4464050" cy="579753"/>
            <a:chOff x="179388" y="187325"/>
            <a:chExt cx="4464620" cy="773004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77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Volksschulen/Hochschulen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085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1006079"/>
            <a:ext cx="8137525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</a:t>
            </a:r>
            <a:r>
              <a:rPr lang="de-CH" altLang="de-DE" err="1"/>
              <a:t>bearbeitenSchu</a:t>
            </a:r>
            <a:endParaRPr lang="de-CH" alt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9" y="1465660"/>
            <a:ext cx="8137525" cy="318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735263" y="4867275"/>
            <a:ext cx="5581650" cy="275035"/>
          </a:xfrm>
          <a:prstGeom prst="rect">
            <a:avLst/>
          </a:prstGeom>
        </p:spPr>
        <p:txBody>
          <a:bodyPr vert="horz" lIns="0" tIns="2880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461376" y="4867275"/>
            <a:ext cx="682625" cy="275035"/>
          </a:xfrm>
          <a:prstGeom prst="rect">
            <a:avLst/>
          </a:prstGeom>
        </p:spPr>
        <p:txBody>
          <a:bodyPr vert="horz" wrap="square" lIns="0" tIns="2880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BCBDDFB-35A9-4BEE-8FB0-9A7D124BEC6E}" type="slidenum">
              <a:rPr lang="de-CH" altLang="de-DE" smtClean="0">
                <a:solidFill>
                  <a:srgbClr val="000000"/>
                </a:solidFill>
                <a:ea typeface="ＭＳ Ｐゴシック" pitchFamily="34" charset="-128"/>
              </a:rPr>
              <a:pPr>
                <a:defRPr/>
              </a:pPr>
              <a:t>‹Nr.›</a:t>
            </a:fld>
            <a:endParaRPr lang="de-CH" altLang="de-DE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12" name="Gruppieren 1"/>
          <p:cNvGrpSpPr>
            <a:grpSpLocks/>
          </p:cNvGrpSpPr>
          <p:nvPr userDrawn="1"/>
        </p:nvGrpSpPr>
        <p:grpSpPr bwMode="auto">
          <a:xfrm>
            <a:off x="179388" y="140494"/>
            <a:ext cx="4464050" cy="579753"/>
            <a:chOff x="179388" y="187325"/>
            <a:chExt cx="4464620" cy="773004"/>
          </a:xfrm>
        </p:grpSpPr>
        <p:pic>
          <p:nvPicPr>
            <p:cNvPr id="13" name="Grafik 1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7325"/>
              <a:ext cx="339725" cy="77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20"/>
            <p:cNvSpPr txBox="1">
              <a:spLocks noChangeArrowheads="1"/>
            </p:cNvSpPr>
            <p:nvPr userDrawn="1"/>
          </p:nvSpPr>
          <p:spPr bwMode="auto">
            <a:xfrm>
              <a:off x="611243" y="357187"/>
              <a:ext cx="4032765" cy="5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defRPr/>
              </a:pPr>
              <a:r>
                <a:rPr lang="de-CH" altLang="de-DE" sz="80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Erziehungsdepartement des Kantons Basel-Stadt</a:t>
              </a:r>
            </a:p>
            <a:p>
              <a:pPr eaLnBrk="1" hangingPunct="1">
                <a:defRPr/>
              </a:pPr>
              <a:r>
                <a:rPr lang="de-CH" altLang="de-DE" sz="1100" b="1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Volksschulen/Hochschulen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697" r:id="rId14"/>
    <p:sldLayoutId id="2147483696" r:id="rId15"/>
    <p:sldLayoutId id="2147483695" r:id="rId16"/>
    <p:sldLayoutId id="2147483694" r:id="rId17"/>
    <p:sldLayoutId id="2147483693" r:id="rId1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defTabSz="341313" rtl="0" eaLnBrk="0" fontAlgn="base" hangingPunct="0">
        <a:spcBef>
          <a:spcPct val="0"/>
        </a:spcBef>
        <a:spcAft>
          <a:spcPts val="863"/>
        </a:spcAft>
        <a:buFont typeface="Arial" charset="0"/>
        <a:defRPr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41313" indent="-341313" algn="l" defTabSz="341313" rtl="0" eaLnBrk="0" fontAlgn="base" hangingPunct="0">
        <a:spcBef>
          <a:spcPct val="0"/>
        </a:spcBef>
        <a:spcAft>
          <a:spcPts val="863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341313" indent="573088" algn="l" defTabSz="341313" rtl="0" eaLnBrk="0" fontAlgn="base" hangingPunct="0">
        <a:spcBef>
          <a:spcPct val="0"/>
        </a:spcBef>
        <a:spcAft>
          <a:spcPts val="675"/>
        </a:spcAft>
        <a:buFont typeface="Arial" charset="0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682625" indent="-341313" algn="l" defTabSz="341313" rtl="0" eaLnBrk="0" fontAlgn="base" hangingPunct="0">
        <a:spcBef>
          <a:spcPct val="0"/>
        </a:spcBef>
        <a:spcAft>
          <a:spcPts val="675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682625" indent="1146175" algn="l" defTabSz="341313" rtl="0" eaLnBrk="0" fontAlgn="base" hangingPunct="0">
        <a:spcBef>
          <a:spcPct val="0"/>
        </a:spcBef>
        <a:spcAft>
          <a:spcPct val="0"/>
        </a:spcAft>
        <a:buFont typeface="Arial" charset="0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de-ch/help/17180/windows-10-make-your-pc-easier-to-us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611561" y="1491630"/>
            <a:ext cx="8137525" cy="2700300"/>
          </a:xfrm>
        </p:spPr>
        <p:txBody>
          <a:bodyPr/>
          <a:lstStyle/>
          <a:p>
            <a:pPr marL="0" indent="0">
              <a:spcAft>
                <a:spcPts val="0"/>
              </a:spcAft>
              <a:defRPr/>
            </a:pPr>
            <a:endParaRPr lang="de-CH" altLang="de-DE" b="1" dirty="0">
              <a:sym typeface="Wingdings" panose="05000000000000000000" pitchFamily="2" charset="2"/>
            </a:endParaRPr>
          </a:p>
          <a:p>
            <a:pPr marL="285750" indent="-285750">
              <a:spcAft>
                <a:spcPts val="0"/>
              </a:spcAft>
              <a:buFont typeface="Wingdings"/>
              <a:buChar char="è"/>
              <a:defRPr/>
            </a:pPr>
            <a:endParaRPr lang="de-CH" altLang="de-DE" b="1" dirty="0"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  <a:buFont typeface="Wingdings" pitchFamily="2" charset="2"/>
              <a:buChar char="è"/>
              <a:defRPr/>
            </a:pPr>
            <a:endParaRPr lang="de-CH" altLang="de-DE" dirty="0">
              <a:sym typeface="Wingdings" pitchFamily="2" charset="2"/>
            </a:endParaRPr>
          </a:p>
          <a:p>
            <a:pPr>
              <a:spcAft>
                <a:spcPts val="0"/>
              </a:spcAft>
              <a:buFont typeface="Wingdings" pitchFamily="2" charset="2"/>
              <a:buChar char="è"/>
              <a:defRPr/>
            </a:pPr>
            <a:endParaRPr lang="de-CH" altLang="de-DE" dirty="0">
              <a:sym typeface="Wingdings" pitchFamily="2" charset="2"/>
            </a:endParaRPr>
          </a:p>
          <a:p>
            <a:pPr>
              <a:spcAft>
                <a:spcPts val="0"/>
              </a:spcAft>
              <a:buFont typeface="Wingdings" pitchFamily="2" charset="2"/>
              <a:buChar char="è"/>
              <a:defRPr/>
            </a:pPr>
            <a:endParaRPr lang="de-CH" altLang="de-DE" dirty="0">
              <a:sym typeface="Wingdings" pitchFamily="2" charset="2"/>
            </a:endParaRPr>
          </a:p>
          <a:p>
            <a:pPr>
              <a:spcAft>
                <a:spcPts val="0"/>
              </a:spcAft>
              <a:buFont typeface="Wingdings" pitchFamily="2" charset="2"/>
              <a:buChar char="è"/>
              <a:defRPr/>
            </a:pPr>
            <a:endParaRPr lang="de-CH" altLang="de-DE" b="1" dirty="0">
              <a:sym typeface="Wingdings" pitchFamily="2" charset="2"/>
            </a:endParaRPr>
          </a:p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BF59042-176F-4F82-8923-1C9A8A7837B1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 txBox="1">
            <a:spLocks/>
          </p:cNvSpPr>
          <p:nvPr/>
        </p:nvSpPr>
        <p:spPr bwMode="auto">
          <a:xfrm>
            <a:off x="611188" y="2368072"/>
            <a:ext cx="8065268" cy="42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CH" dirty="0">
                <a:solidFill>
                  <a:srgbClr val="B9282E"/>
                </a:solidFill>
                <a:ea typeface="Geneva" charset="-128"/>
              </a:rPr>
              <a:t>Projekt 2020-2024 – Stand Herbst 2020</a:t>
            </a:r>
          </a:p>
          <a:p>
            <a:endParaRPr lang="de-CH" dirty="0">
              <a:solidFill>
                <a:srgbClr val="B9282E"/>
              </a:solidFill>
              <a:ea typeface="Geneva" charset="-128"/>
            </a:endParaRPr>
          </a:p>
          <a:p>
            <a:pPr>
              <a:lnSpc>
                <a:spcPct val="150000"/>
              </a:lnSpc>
            </a:pPr>
            <a:r>
              <a:rPr lang="de-CH" sz="1200" dirty="0">
                <a:solidFill>
                  <a:schemeClr val="tx1"/>
                </a:solidFill>
                <a:ea typeface="Geneva"/>
              </a:rPr>
              <a:t>Lukas Kissling, </a:t>
            </a:r>
            <a:r>
              <a:rPr lang="de-CH" sz="1200" i="1" dirty="0">
                <a:solidFill>
                  <a:schemeClr val="tx1"/>
                </a:solidFill>
                <a:ea typeface="Geneva"/>
              </a:rPr>
              <a:t>Gesamt-Projektleitung, Volksschulen</a:t>
            </a:r>
          </a:p>
          <a:p>
            <a:pPr>
              <a:lnSpc>
                <a:spcPct val="150000"/>
              </a:lnSpc>
            </a:pPr>
            <a:r>
              <a:rPr lang="de-CH" sz="1200" dirty="0">
                <a:solidFill>
                  <a:schemeClr val="tx1"/>
                </a:solidFill>
                <a:ea typeface="Geneva" charset="-128"/>
              </a:rPr>
              <a:t>Maria Papanikolaou, </a:t>
            </a:r>
            <a:r>
              <a:rPr lang="de-CH" sz="1200" i="1" dirty="0">
                <a:solidFill>
                  <a:schemeClr val="tx1"/>
                </a:solidFill>
                <a:ea typeface="Geneva" charset="-128"/>
              </a:rPr>
              <a:t>Co-Projektleitung Weiterbildung/Schulentwicklung, ICT Medien</a:t>
            </a:r>
          </a:p>
          <a:p>
            <a:pPr>
              <a:lnSpc>
                <a:spcPct val="150000"/>
              </a:lnSpc>
            </a:pPr>
            <a:r>
              <a:rPr lang="de-CH" sz="1200" dirty="0">
                <a:solidFill>
                  <a:schemeClr val="tx1"/>
                </a:solidFill>
                <a:ea typeface="Geneva" charset="-128"/>
              </a:rPr>
              <a:t>Christoph Gütersloh, </a:t>
            </a:r>
            <a:r>
              <a:rPr lang="de-CH" sz="1200" i="1" dirty="0">
                <a:solidFill>
                  <a:schemeClr val="tx1"/>
                </a:solidFill>
                <a:ea typeface="Geneva" charset="-128"/>
              </a:rPr>
              <a:t>Co-Projektleitung Weiterbildung/Schulentwicklung, Unterricht/Weiterbildung PZ.BS</a:t>
            </a:r>
          </a:p>
          <a:p>
            <a:pPr>
              <a:lnSpc>
                <a:spcPct val="150000"/>
              </a:lnSpc>
            </a:pPr>
            <a:r>
              <a:rPr lang="de-CH" sz="1200" dirty="0">
                <a:solidFill>
                  <a:schemeClr val="tx1"/>
                </a:solidFill>
                <a:ea typeface="Geneva" charset="-128"/>
              </a:rPr>
              <a:t>Urs Dalcher, </a:t>
            </a:r>
            <a:r>
              <a:rPr lang="de-CH" sz="1200" i="1" dirty="0">
                <a:solidFill>
                  <a:schemeClr val="tx1"/>
                </a:solidFill>
                <a:ea typeface="Geneva" charset="-128"/>
              </a:rPr>
              <a:t>Projektleitung Technik, ICT Medien</a:t>
            </a:r>
          </a:p>
        </p:txBody>
      </p:sp>
      <p:pic>
        <p:nvPicPr>
          <p:cNvPr id="1026" name="Picture 2" descr="O:\ED\ED-B-VS-VSL-Leitung\4 Fachstellen\FS Pädagogik\Projekt Digitalisierung\06_Kommunikation\200219_SchriftzugProjekt_schwar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77181"/>
            <a:ext cx="6690417" cy="7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3"/>
          <p:cNvSpPr txBox="1">
            <a:spLocks/>
          </p:cNvSpPr>
          <p:nvPr/>
        </p:nvSpPr>
        <p:spPr>
          <a:xfrm>
            <a:off x="609599" y="4867275"/>
            <a:ext cx="2429435" cy="2750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sz="1000" dirty="0">
                <a:solidFill>
                  <a:srgbClr val="000000"/>
                </a:solidFill>
              </a:rPr>
              <a:t>KSBS-Vorstand, 13. Oktober 2020</a:t>
            </a:r>
          </a:p>
        </p:txBody>
      </p:sp>
    </p:spTree>
    <p:extLst>
      <p:ext uri="{BB962C8B-B14F-4D97-AF65-F5344CB8AC3E}">
        <p14:creationId xmlns:p14="http://schemas.microsoft.com/office/powerpoint/2010/main" val="385259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9" y="596371"/>
            <a:ext cx="8137525" cy="541488"/>
          </a:xfrm>
        </p:spPr>
        <p:txBody>
          <a:bodyPr/>
          <a:lstStyle/>
          <a:p>
            <a:r>
              <a:rPr lang="de-CH" dirty="0"/>
              <a:t>Hard- und Software (2/2)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683568" y="1237454"/>
            <a:ext cx="7560840" cy="3186113"/>
          </a:xfrm>
        </p:spPr>
        <p:txBody>
          <a:bodyPr>
            <a:normAutofit fontScale="85000" lnSpcReduction="20000"/>
          </a:bodyPr>
          <a:lstStyle/>
          <a:p>
            <a:r>
              <a:rPr lang="de-CH" b="1" dirty="0"/>
              <a:t>Wie werden die KIS-Lehrpersonen und deren Schüler*innen ausgestattet?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500" dirty="0"/>
              <a:t>Gleich wie «reguläre» Schulen </a:t>
            </a:r>
          </a:p>
          <a:p>
            <a:pPr marL="0" indent="0"/>
            <a:endParaRPr lang="de-CH" dirty="0"/>
          </a:p>
          <a:p>
            <a:pPr marL="0" indent="0"/>
            <a:r>
              <a:rPr lang="de-CH" b="1" dirty="0" err="1"/>
              <a:t>Beamer</a:t>
            </a:r>
            <a:r>
              <a:rPr lang="de-CH" b="1" dirty="0"/>
              <a:t>-Installationen werden teilweise (Bsp. PS-Gotthelf) erst nach der Einführung der Geräte abgeschlossen werden (2024). Wie lässt sich dieser Vorgang beschleunigen?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500" dirty="0"/>
              <a:t>Keine Beschleunigung möglich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500" dirty="0"/>
              <a:t>Zwischenzeitlicher Einsatz nicht fix installierter </a:t>
            </a:r>
            <a:r>
              <a:rPr lang="de-CH" sz="1500" dirty="0" err="1"/>
              <a:t>Beamer</a:t>
            </a:r>
            <a:br>
              <a:rPr lang="de-CH" dirty="0"/>
            </a:br>
            <a:endParaRPr lang="de-CH" dirty="0"/>
          </a:p>
          <a:p>
            <a:pPr marL="0" indent="0"/>
            <a:r>
              <a:rPr lang="de-CH" b="1" dirty="0"/>
              <a:t>Wer ist bei technischen Problemen verantwortlich? </a:t>
            </a:r>
            <a:r>
              <a:rPr lang="de-CH" b="1" dirty="0" err="1"/>
              <a:t>SuS</a:t>
            </a:r>
            <a:r>
              <a:rPr lang="de-CH" b="1" dirty="0"/>
              <a:t>, Eltern oder LP? Gibt es dazu eine entsprechende Weisung/Richtlinien, welche die Lehrpersonen rechtlich schützen?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500" dirty="0"/>
              <a:t>Nutzungsrichtlinien zurzeit in Absprache mit Rechtsdienst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500" dirty="0"/>
              <a:t>«Jeder/jedem sein Gerät.»</a:t>
            </a:r>
          </a:p>
          <a:p>
            <a:pPr marL="0" indent="0"/>
            <a:endParaRPr lang="de-CH" sz="1400" dirty="0"/>
          </a:p>
        </p:txBody>
      </p:sp>
      <p:sp>
        <p:nvSpPr>
          <p:cNvPr id="2" name="AutoShape 2" descr="https://www.ebneteroptik.ch/files/media/ebneter-optik/images/test-slider/ebneter-optik-feldstecher.jpg"/>
          <p:cNvSpPr>
            <a:spLocks noChangeAspect="1" noChangeArrowheads="1"/>
          </p:cNvSpPr>
          <p:nvPr/>
        </p:nvSpPr>
        <p:spPr bwMode="auto">
          <a:xfrm>
            <a:off x="155575" y="-20574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2965" y="4338674"/>
            <a:ext cx="7964739" cy="78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500" b="1" dirty="0"/>
              <a:t>Update (Herbst 2020): </a:t>
            </a:r>
            <a:r>
              <a:rPr lang="de-CH" sz="1500" dirty="0" err="1"/>
              <a:t>Beamer</a:t>
            </a:r>
            <a:r>
              <a:rPr lang="de-CH" sz="1500" dirty="0"/>
              <a:t> in Klassenzimmer der 5./6. Klasse ab Schuljahr 2021/2022 gewährleistet, Nutzungsrichtlinien in Entwurfsform da (mit Anhängen und Unterrichtsmaterialien): Spiegelung bei Nutzergruppe + Test in Testschulen</a:t>
            </a:r>
          </a:p>
        </p:txBody>
      </p:sp>
    </p:spTree>
    <p:extLst>
      <p:ext uri="{BB962C8B-B14F-4D97-AF65-F5344CB8AC3E}">
        <p14:creationId xmlns:p14="http://schemas.microsoft.com/office/powerpoint/2010/main" val="211342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9" y="823387"/>
            <a:ext cx="8137525" cy="541488"/>
          </a:xfrm>
        </p:spPr>
        <p:txBody>
          <a:bodyPr/>
          <a:lstStyle/>
          <a:p>
            <a:r>
              <a:rPr lang="de-CH" dirty="0"/>
              <a:t>Medienpädagogik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683568" y="1464470"/>
            <a:ext cx="7560840" cy="3186113"/>
          </a:xfrm>
        </p:spPr>
        <p:txBody>
          <a:bodyPr/>
          <a:lstStyle/>
          <a:p>
            <a:pPr marL="0" indent="0"/>
            <a:r>
              <a:rPr lang="de-CH" sz="1400" b="1" dirty="0"/>
              <a:t>Wie nimmt die Schule die Verantwortung wahr, in der sie mit der Verteilung der Endgeräte steht? Gibt es ein kantonales Konzept/Richtlinien bez. dem Umgang mit den Geräten ausserhalb der Schulzeit (Missbrauch, sucht, Verfügbarkeit LP/</a:t>
            </a:r>
            <a:r>
              <a:rPr lang="de-CH" sz="1400" b="1" dirty="0" err="1"/>
              <a:t>SuS</a:t>
            </a:r>
            <a:r>
              <a:rPr lang="de-CH" sz="1400" b="1" dirty="0"/>
              <a:t>)? Wer haftet/ist verantwortlich bei Übertretungen/Verletzung solcher Richtlinien?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300" dirty="0"/>
              <a:t>Nutzungsrichtlinien zurzeit in Absprache mit Rechtsdienst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300" dirty="0"/>
              <a:t>Zusammenarbeit mit Jugend- und Präventionspolizei BS (JPP)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300" dirty="0"/>
              <a:t>Programm «Internet, Handy &amp; Co.»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300" dirty="0"/>
              <a:t>Nutzungsordnung für die </a:t>
            </a:r>
            <a:r>
              <a:rPr lang="de-CH" sz="1300" dirty="0" err="1"/>
              <a:t>eduBS</a:t>
            </a:r>
            <a:r>
              <a:rPr lang="de-CH" sz="1300" dirty="0"/>
              <a:t>-Dienste mit didaktischem Material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300" dirty="0"/>
              <a:t>«Jeder/jedem sein Gerät.»</a:t>
            </a:r>
          </a:p>
          <a:p>
            <a:pPr marL="0" indent="0"/>
            <a:endParaRPr lang="de-CH" sz="1400" b="1" dirty="0"/>
          </a:p>
          <a:p>
            <a:pPr marL="0" indent="0"/>
            <a:endParaRPr lang="de-CH" sz="1400" dirty="0"/>
          </a:p>
        </p:txBody>
      </p:sp>
      <p:sp>
        <p:nvSpPr>
          <p:cNvPr id="2" name="AutoShape 2" descr="https://www.ebneteroptik.ch/files/media/ebneter-optik/images/test-slider/ebneter-optik-feldstecher.jpg"/>
          <p:cNvSpPr>
            <a:spLocks noChangeAspect="1" noChangeArrowheads="1"/>
          </p:cNvSpPr>
          <p:nvPr/>
        </p:nvSpPr>
        <p:spPr bwMode="auto">
          <a:xfrm>
            <a:off x="155575" y="-20574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2965" y="4338674"/>
            <a:ext cx="7964739" cy="55399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500" b="1" dirty="0"/>
              <a:t>Update (Herbst 2020): </a:t>
            </a:r>
            <a:r>
              <a:rPr lang="de-CH" sz="1500" dirty="0"/>
              <a:t>Bei entsprechender Erfahrung in Testschulen Sperrung der Geräte von 20.00 bis 07.00 Uhr in Vorabklärung</a:t>
            </a:r>
          </a:p>
        </p:txBody>
      </p:sp>
    </p:spTree>
    <p:extLst>
      <p:ext uri="{BB962C8B-B14F-4D97-AF65-F5344CB8AC3E}">
        <p14:creationId xmlns:p14="http://schemas.microsoft.com/office/powerpoint/2010/main" val="157757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9" y="843559"/>
            <a:ext cx="8137525" cy="277415"/>
          </a:xfrm>
        </p:spPr>
        <p:txBody>
          <a:bodyPr/>
          <a:lstStyle/>
          <a:p>
            <a:r>
              <a:rPr lang="de-CH" dirty="0"/>
              <a:t>Ansprechpartner bei Fragen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677262" y="1644483"/>
            <a:ext cx="8352856" cy="318611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e-DE" sz="2500" u="sng" dirty="0"/>
              <a:t>Schulleitung</a:t>
            </a:r>
            <a:r>
              <a:rPr lang="de-DE" sz="2500" b="1" dirty="0"/>
              <a:t> </a:t>
            </a:r>
            <a:r>
              <a:rPr lang="de-DE" sz="2500" dirty="0"/>
              <a:t>oder Prozessberatungsperson des Standorts</a:t>
            </a:r>
          </a:p>
          <a:p>
            <a:pPr marL="457200" indent="-457200">
              <a:buAutoNum type="arabicPeriod"/>
            </a:pPr>
            <a:r>
              <a:rPr lang="de-DE" sz="2500" u="sng" dirty="0"/>
              <a:t>Projektleitung</a:t>
            </a:r>
            <a:r>
              <a:rPr lang="de-DE" sz="2500" dirty="0"/>
              <a:t> (oder FAQ) </a:t>
            </a:r>
            <a:r>
              <a:rPr lang="de-DE" sz="2500" dirty="0" err="1"/>
              <a:t>gemäss</a:t>
            </a:r>
            <a:r>
              <a:rPr lang="de-DE" sz="2500" dirty="0"/>
              <a:t> edubs.ch/</a:t>
            </a:r>
            <a:r>
              <a:rPr lang="de-DE" sz="2500" dirty="0" err="1"/>
              <a:t>digitalisierung</a:t>
            </a:r>
            <a:endParaRPr lang="de-DE" sz="2500" dirty="0"/>
          </a:p>
          <a:p>
            <a:pPr marL="0" indent="0"/>
            <a:endParaRPr lang="de-DE" sz="2500" dirty="0"/>
          </a:p>
          <a:p>
            <a:pPr marL="0" indent="0"/>
            <a:r>
              <a:rPr lang="de-DE" sz="2500" i="1" dirty="0"/>
              <a:t>3. Spezifisches zu Software: </a:t>
            </a:r>
            <a:r>
              <a:rPr lang="de-DE" sz="2500" i="1" u="sng" dirty="0"/>
              <a:t>ICT-Betreuungsperson</a:t>
            </a:r>
            <a:r>
              <a:rPr lang="de-DE" sz="2500" i="1" dirty="0"/>
              <a:t> oder 		</a:t>
            </a:r>
            <a:r>
              <a:rPr lang="de-DE" sz="2500" i="1" u="sng" dirty="0"/>
              <a:t>Support </a:t>
            </a:r>
          </a:p>
        </p:txBody>
      </p:sp>
      <p:sp>
        <p:nvSpPr>
          <p:cNvPr id="2" name="AutoShape 2" descr="https://www.ebneteroptik.ch/files/media/ebneter-optik/images/test-slider/ebneter-optik-feldstecher.jpg"/>
          <p:cNvSpPr>
            <a:spLocks noChangeAspect="1" noChangeArrowheads="1"/>
          </p:cNvSpPr>
          <p:nvPr/>
        </p:nvSpPr>
        <p:spPr bwMode="auto">
          <a:xfrm>
            <a:off x="155575" y="-20574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3" name="AutoShape 2" descr="Fragen zum Thema: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" name="AutoShape 4" descr="Fragen zum Thema: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900" y="402186"/>
            <a:ext cx="152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57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79" y="1008984"/>
            <a:ext cx="5691188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9" y="823387"/>
            <a:ext cx="8137525" cy="541488"/>
          </a:xfrm>
        </p:spPr>
        <p:txBody>
          <a:bodyPr/>
          <a:lstStyle/>
          <a:p>
            <a:r>
              <a:rPr lang="de-CH" dirty="0"/>
              <a:t>Vorbereitungsarbeiten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2" name="AutoShape 2" descr="https://www.ebneteroptik.ch/files/media/ebneter-optik/images/test-slider/ebneter-optik-feldstecher.jpg"/>
          <p:cNvSpPr>
            <a:spLocks noChangeAspect="1" noChangeArrowheads="1"/>
          </p:cNvSpPr>
          <p:nvPr/>
        </p:nvSpPr>
        <p:spPr bwMode="auto">
          <a:xfrm>
            <a:off x="155575" y="-20574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6925" y="1558670"/>
            <a:ext cx="2326991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«Start der pädagogischen und organisatorischen Vorbereitungs-arbeiten an mindestens 9 von 30 Standorten der Primarstufe»</a:t>
            </a:r>
          </a:p>
        </p:txBody>
      </p:sp>
    </p:spTree>
    <p:extLst>
      <p:ext uri="{BB962C8B-B14F-4D97-AF65-F5344CB8AC3E}">
        <p14:creationId xmlns:p14="http://schemas.microsoft.com/office/powerpoint/2010/main" val="84400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            <a:extLst>
              <a:ext uri="{FF2B5EF4-FFF2-40B4-BE49-F238E27FC236}">
                <a16:creationId xmlns:a16="http://schemas.microsoft.com/office/drawing/2014/main" id="{5460055F-5BAD-4A8A-BE71-A6C886C20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869" y="1713433"/>
            <a:ext cx="3695699" cy="2716761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CH" altLang="de-DE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54" y="2212813"/>
            <a:ext cx="3938501" cy="2503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1E7722-4387-426E-9A1C-691B532CE71D}"/>
              </a:ext>
            </a:extLst>
          </p:cNvPr>
          <p:cNvSpPr txBox="1"/>
          <p:nvPr/>
        </p:nvSpPr>
        <p:spPr>
          <a:xfrm>
            <a:off x="3117055" y="177760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Microsoft Surface Pro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7E399D-7775-4EB5-8C78-6BEEABAEF49C}"/>
              </a:ext>
            </a:extLst>
          </p:cNvPr>
          <p:cNvSpPr txBox="1"/>
          <p:nvPr/>
        </p:nvSpPr>
        <p:spPr>
          <a:xfrm>
            <a:off x="7308054" y="3807616"/>
            <a:ext cx="18799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Arial"/>
                <a:cs typeface="Arial"/>
              </a:rPr>
              <a:t>HP Elite x2 G4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611191" y="764047"/>
            <a:ext cx="8362541" cy="277415"/>
          </a:xfrm>
        </p:spPr>
        <p:txBody>
          <a:bodyPr/>
          <a:lstStyle/>
          <a:p>
            <a:r>
              <a:rPr lang="de-CH" dirty="0"/>
              <a:t>Hardware</a:t>
            </a:r>
            <a:endParaRPr lang="de-CH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36926" y="1558670"/>
            <a:ext cx="2118886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«Ausstattung der Lehr- und Fachpersonen und Schülerinnen/ Schüler der Testschulen mit persönlichen Arbeitsgeräten»</a:t>
            </a:r>
          </a:p>
        </p:txBody>
      </p:sp>
    </p:spTree>
    <p:extLst>
      <p:ext uri="{BB962C8B-B14F-4D97-AF65-F5344CB8AC3E}">
        <p14:creationId xmlns:p14="http://schemas.microsoft.com/office/powerpoint/2010/main" val="216084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71" y="1978152"/>
            <a:ext cx="7473029" cy="316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611191" y="764047"/>
            <a:ext cx="8511377" cy="277415"/>
          </a:xfrm>
        </p:spPr>
        <p:txBody>
          <a:bodyPr/>
          <a:lstStyle/>
          <a:p>
            <a:r>
              <a:rPr lang="de-CH" dirty="0"/>
              <a:t>Vorbereitung Weiterbildungsprogramm</a:t>
            </a:r>
            <a:endParaRPr lang="de-CH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3197" y="1558670"/>
            <a:ext cx="2118886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«Bündelung bestehender und neuer Weiterbildungs-angebote»</a:t>
            </a:r>
          </a:p>
        </p:txBody>
      </p:sp>
    </p:spTree>
    <p:extLst>
      <p:ext uri="{BB962C8B-B14F-4D97-AF65-F5344CB8AC3E}">
        <p14:creationId xmlns:p14="http://schemas.microsoft.com/office/powerpoint/2010/main" val="34635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9" y="823387"/>
            <a:ext cx="8137525" cy="541488"/>
          </a:xfrm>
        </p:spPr>
        <p:txBody>
          <a:bodyPr/>
          <a:lstStyle/>
          <a:p>
            <a:r>
              <a:rPr lang="de-CH" dirty="0"/>
              <a:t>Diverses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2" name="AutoShape 2" descr="https://www.ebneteroptik.ch/files/media/ebneter-optik/images/test-slider/ebneter-optik-feldstecher.jpg"/>
          <p:cNvSpPr>
            <a:spLocks noChangeAspect="1" noChangeArrowheads="1"/>
          </p:cNvSpPr>
          <p:nvPr/>
        </p:nvSpPr>
        <p:spPr bwMode="auto">
          <a:xfrm>
            <a:off x="155575" y="-20574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6925" y="1558670"/>
            <a:ext cx="330445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«Verknüpfung mit anderen Themen und Projekten im «ED»: Lehrmittel-Liste, Fachkonferenzen, Digitalisierung der (Schul-) Verwaltung, Stärkung Fachbereich Medien/Informatik»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153220" y="1558670"/>
            <a:ext cx="3304453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«Nutzergruppe: Unterrichtsmaterialien zum Start mit den Geräten, Einblick in die Software etc.»</a:t>
            </a:r>
          </a:p>
        </p:txBody>
      </p:sp>
      <p:sp>
        <p:nvSpPr>
          <p:cNvPr id="6" name="AutoShape 2" descr="https://www.mailing-software.de/wp-content/uploads/2013/04/verknuepfu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38" y="2935605"/>
            <a:ext cx="2076647" cy="20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43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9" y="823387"/>
            <a:ext cx="8137525" cy="541488"/>
          </a:xfrm>
        </p:spPr>
        <p:txBody>
          <a:bodyPr/>
          <a:lstStyle/>
          <a:p>
            <a:r>
              <a:rPr lang="de-CH" dirty="0"/>
              <a:t>Support (1/2)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683568" y="1464470"/>
            <a:ext cx="7560840" cy="3186113"/>
          </a:xfrm>
        </p:spPr>
        <p:txBody>
          <a:bodyPr/>
          <a:lstStyle/>
          <a:p>
            <a:pPr marL="0" indent="0"/>
            <a:r>
              <a:rPr lang="de-CH" b="1" dirty="0"/>
              <a:t>Wie sieht der technische Support aus? Gibt es eine oder mehrere Anlaufstellen in der Stadt? Muss man persönlich vorbeigehen? Erhält man immer sofort ein Ersatzgerät?</a:t>
            </a:r>
          </a:p>
          <a:p>
            <a:pPr marL="625475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CH" sz="1300" dirty="0"/>
              <a:t>Support</a:t>
            </a:r>
            <a:r>
              <a:rPr lang="x-none" sz="1300" dirty="0"/>
              <a:t>p</a:t>
            </a:r>
            <a:r>
              <a:rPr lang="de-CH" sz="1300" dirty="0"/>
              <a:t>r</a:t>
            </a:r>
            <a:r>
              <a:rPr lang="x-none" sz="1300" dirty="0"/>
              <a:t>o</a:t>
            </a:r>
            <a:r>
              <a:rPr lang="de-CH" sz="1300" dirty="0"/>
              <a:t>z</a:t>
            </a:r>
            <a:r>
              <a:rPr lang="x-none" sz="1300" dirty="0"/>
              <a:t>e</a:t>
            </a:r>
            <a:r>
              <a:rPr lang="de-CH" sz="1300" dirty="0"/>
              <a:t>s</a:t>
            </a:r>
            <a:r>
              <a:rPr lang="x-none" sz="1300" dirty="0"/>
              <a:t>s</a:t>
            </a:r>
            <a:r>
              <a:rPr lang="de-CH" sz="1300" dirty="0"/>
              <a:t>e </a:t>
            </a:r>
            <a:r>
              <a:rPr lang="x-none" sz="1300" dirty="0"/>
              <a:t>d</a:t>
            </a:r>
            <a:r>
              <a:rPr lang="de-CH" sz="1300" dirty="0"/>
              <a:t>e</a:t>
            </a:r>
            <a:r>
              <a:rPr lang="x-none" sz="1300" dirty="0"/>
              <a:t>r</a:t>
            </a:r>
            <a:r>
              <a:rPr lang="de-CH" sz="1300" dirty="0"/>
              <a:t>z</a:t>
            </a:r>
            <a:r>
              <a:rPr lang="x-none" sz="1300" dirty="0"/>
              <a:t>e</a:t>
            </a:r>
            <a:r>
              <a:rPr lang="de-CH" sz="1300" dirty="0"/>
              <a:t>i</a:t>
            </a:r>
            <a:r>
              <a:rPr lang="x-none" sz="1300" dirty="0"/>
              <a:t>t </a:t>
            </a:r>
            <a:r>
              <a:rPr lang="de-CH" sz="1300" dirty="0"/>
              <a:t>noch nicht endgültig definiert</a:t>
            </a:r>
            <a:endParaRPr lang="x-none" sz="1300" dirty="0"/>
          </a:p>
          <a:p>
            <a:pPr marL="625475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x-none" sz="1300" dirty="0" err="1"/>
              <a:t>Während</a:t>
            </a:r>
            <a:r>
              <a:rPr lang="x-none" sz="1300" dirty="0"/>
              <a:t> </a:t>
            </a:r>
            <a:r>
              <a:rPr lang="x-none" sz="1300" err="1"/>
              <a:t>Pilotphase</a:t>
            </a:r>
            <a:r>
              <a:rPr lang="x-none" sz="1300"/>
              <a:t> </a:t>
            </a:r>
            <a:r>
              <a:rPr lang="de-CH" sz="1300" dirty="0"/>
              <a:t>ist eine</a:t>
            </a:r>
            <a:r>
              <a:rPr lang="x-none" sz="1300"/>
              <a:t> </a:t>
            </a:r>
            <a:r>
              <a:rPr lang="x-none" sz="1300" dirty="0" err="1"/>
              <a:t>Anlaufste</a:t>
            </a:r>
            <a:r>
              <a:rPr lang="de-CH" sz="1300" dirty="0"/>
              <a:t>l</a:t>
            </a:r>
            <a:r>
              <a:rPr lang="x-none" sz="1300" dirty="0"/>
              <a:t>l</a:t>
            </a:r>
            <a:r>
              <a:rPr lang="de-CH" sz="1300" dirty="0"/>
              <a:t>e</a:t>
            </a:r>
            <a:r>
              <a:rPr lang="x-none" sz="1300" dirty="0"/>
              <a:t> </a:t>
            </a:r>
            <a:r>
              <a:rPr lang="de-CH" sz="1300" dirty="0"/>
              <a:t>g</a:t>
            </a:r>
            <a:r>
              <a:rPr lang="x-none" sz="1300" dirty="0"/>
              <a:t>e</a:t>
            </a:r>
            <a:r>
              <a:rPr lang="de-CH" sz="1300" dirty="0"/>
              <a:t>p</a:t>
            </a:r>
            <a:r>
              <a:rPr lang="x-none" sz="1300" dirty="0"/>
              <a:t>l</a:t>
            </a:r>
            <a:r>
              <a:rPr lang="de-CH" sz="1300" dirty="0"/>
              <a:t>a</a:t>
            </a:r>
            <a:r>
              <a:rPr lang="x-none" sz="1300"/>
              <a:t>n</a:t>
            </a:r>
            <a:r>
              <a:rPr lang="de-CH" sz="1300" dirty="0"/>
              <a:t>t.</a:t>
            </a:r>
            <a:endParaRPr lang="x-none" sz="1300" dirty="0"/>
          </a:p>
          <a:p>
            <a:pPr marL="625475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x-none" sz="1300" dirty="0" err="1"/>
              <a:t>Ziel</a:t>
            </a:r>
            <a:r>
              <a:rPr lang="x-none" sz="1300" dirty="0"/>
              <a:t>: </a:t>
            </a:r>
            <a:r>
              <a:rPr lang="de-CH" sz="1300" dirty="0"/>
              <a:t>S</a:t>
            </a:r>
            <a:r>
              <a:rPr lang="x-none" sz="1300" dirty="0" err="1"/>
              <a:t>ofortiger</a:t>
            </a:r>
            <a:r>
              <a:rPr lang="x-none" sz="1300" dirty="0"/>
              <a:t> </a:t>
            </a:r>
            <a:r>
              <a:rPr lang="x-none" sz="1300" dirty="0" err="1"/>
              <a:t>Austausch</a:t>
            </a:r>
            <a:r>
              <a:rPr lang="x-none" sz="1300" dirty="0"/>
              <a:t> der </a:t>
            </a:r>
            <a:r>
              <a:rPr lang="x-none" sz="1300" dirty="0" err="1"/>
              <a:t>defekten</a:t>
            </a:r>
            <a:r>
              <a:rPr lang="x-none" sz="1300" dirty="0"/>
              <a:t> </a:t>
            </a:r>
            <a:r>
              <a:rPr lang="x-none" sz="1300" dirty="0" err="1"/>
              <a:t>Geräte</a:t>
            </a:r>
            <a:r>
              <a:rPr lang="x-none" sz="1300" dirty="0"/>
              <a:t> </a:t>
            </a:r>
            <a:r>
              <a:rPr lang="de-CH" sz="1300" dirty="0"/>
              <a:t>a</a:t>
            </a:r>
            <a:r>
              <a:rPr lang="x-none" sz="1300" dirty="0"/>
              <a:t>m </a:t>
            </a:r>
            <a:r>
              <a:rPr lang="de-CH" sz="1300" dirty="0"/>
              <a:t>S</a:t>
            </a:r>
            <a:r>
              <a:rPr lang="x-none" sz="1300" dirty="0"/>
              <a:t>e</a:t>
            </a:r>
            <a:r>
              <a:rPr lang="de-CH" sz="1300" dirty="0"/>
              <a:t>r</a:t>
            </a:r>
            <a:r>
              <a:rPr lang="x-none" sz="1300" dirty="0"/>
              <a:t>v</a:t>
            </a:r>
            <a:r>
              <a:rPr lang="de-CH" sz="1300" dirty="0"/>
              <a:t>i</a:t>
            </a:r>
            <a:r>
              <a:rPr lang="x-none" sz="1300" dirty="0" err="1"/>
              <a:t>ce</a:t>
            </a:r>
            <a:r>
              <a:rPr lang="de-CH" sz="1300" dirty="0"/>
              <a:t>p</a:t>
            </a:r>
            <a:r>
              <a:rPr lang="x-none" sz="1300" dirty="0"/>
              <a:t>o</a:t>
            </a:r>
            <a:r>
              <a:rPr lang="de-CH" sz="1300" dirty="0"/>
              <a:t>i</a:t>
            </a:r>
            <a:r>
              <a:rPr lang="x-none" sz="1300" dirty="0"/>
              <a:t>n</a:t>
            </a:r>
            <a:r>
              <a:rPr lang="de-CH" sz="1300" dirty="0"/>
              <a:t>t</a:t>
            </a:r>
          </a:p>
          <a:p>
            <a:pPr marL="0" indent="0"/>
            <a:r>
              <a:rPr lang="de-CH" b="1" dirty="0"/>
              <a:t>Wie sind die genauen Abläufe, wenn Ersatzgeräte benötigt werden?</a:t>
            </a:r>
          </a:p>
          <a:p>
            <a:pPr marL="625475">
              <a:lnSpc>
                <a:spcPct val="80000"/>
              </a:lnSpc>
              <a:buFont typeface="+mj-lt"/>
              <a:buAutoNum type="arabicPeriod"/>
            </a:pPr>
            <a:r>
              <a:rPr lang="de-CH" sz="1300" dirty="0"/>
              <a:t>Vorabklärung durch LP mit Schüler*in anhand </a:t>
            </a:r>
            <a:r>
              <a:rPr lang="x-none" sz="1300" dirty="0"/>
              <a:t>e</a:t>
            </a:r>
            <a:r>
              <a:rPr lang="de-CH" sz="1300" dirty="0"/>
              <a:t>i</a:t>
            </a:r>
            <a:r>
              <a:rPr lang="x-none" sz="1300" dirty="0"/>
              <a:t>n</a:t>
            </a:r>
            <a:r>
              <a:rPr lang="de-CH" sz="1300" dirty="0"/>
              <a:t>e</a:t>
            </a:r>
            <a:r>
              <a:rPr lang="x-none" sz="1300" dirty="0"/>
              <a:t>r </a:t>
            </a:r>
            <a:r>
              <a:rPr lang="de-CH" sz="1300" dirty="0"/>
              <a:t>e</a:t>
            </a:r>
            <a:r>
              <a:rPr lang="x-none" sz="1300" dirty="0" err="1"/>
              <a:t>i</a:t>
            </a:r>
            <a:r>
              <a:rPr lang="de-CH" sz="1300" dirty="0"/>
              <a:t>n</a:t>
            </a:r>
            <a:r>
              <a:rPr lang="x-none" sz="1300" dirty="0"/>
              <a:t>f</a:t>
            </a:r>
            <a:r>
              <a:rPr lang="de-CH" sz="1300" dirty="0"/>
              <a:t>a</a:t>
            </a:r>
            <a:r>
              <a:rPr lang="x-none" sz="1300" dirty="0"/>
              <a:t>c</a:t>
            </a:r>
            <a:r>
              <a:rPr lang="de-CH" sz="1300" dirty="0"/>
              <a:t>h</a:t>
            </a:r>
            <a:r>
              <a:rPr lang="x-none" sz="1300" dirty="0"/>
              <a:t>e</a:t>
            </a:r>
            <a:r>
              <a:rPr lang="de-CH" sz="1300" dirty="0"/>
              <a:t>n</a:t>
            </a:r>
            <a:r>
              <a:rPr lang="x-none" sz="1300" dirty="0"/>
              <a:t> </a:t>
            </a:r>
            <a:r>
              <a:rPr lang="de-CH" sz="1300" dirty="0"/>
              <a:t>Checkliste</a:t>
            </a:r>
          </a:p>
          <a:p>
            <a:pPr marL="625475">
              <a:lnSpc>
                <a:spcPct val="80000"/>
              </a:lnSpc>
              <a:buFont typeface="+mj-lt"/>
              <a:buAutoNum type="arabicPeriod"/>
            </a:pPr>
            <a:r>
              <a:rPr lang="de-CH" sz="1300" dirty="0"/>
              <a:t>Falls </a:t>
            </a:r>
            <a:r>
              <a:rPr lang="x-none" sz="1300" dirty="0"/>
              <a:t>d</a:t>
            </a:r>
            <a:r>
              <a:rPr lang="de-CH" sz="1300" dirty="0"/>
              <a:t>u</a:t>
            </a:r>
            <a:r>
              <a:rPr lang="x-none" sz="1300" dirty="0"/>
              <a:t>r</a:t>
            </a:r>
            <a:r>
              <a:rPr lang="de-CH" sz="1300" dirty="0"/>
              <a:t>c</a:t>
            </a:r>
            <a:r>
              <a:rPr lang="x-none" sz="1300" dirty="0"/>
              <a:t>h </a:t>
            </a:r>
            <a:r>
              <a:rPr lang="de-CH" sz="1300" dirty="0"/>
              <a:t>C</a:t>
            </a:r>
            <a:r>
              <a:rPr lang="x-none" sz="1300" dirty="0"/>
              <a:t>h</a:t>
            </a:r>
            <a:r>
              <a:rPr lang="de-CH" sz="1300" dirty="0"/>
              <a:t>e</a:t>
            </a:r>
            <a:r>
              <a:rPr lang="x-none" sz="1300" dirty="0"/>
              <a:t>c</a:t>
            </a:r>
            <a:r>
              <a:rPr lang="de-CH" sz="1300" dirty="0"/>
              <a:t>k</a:t>
            </a:r>
            <a:r>
              <a:rPr lang="x-none" sz="1300" dirty="0"/>
              <a:t> </a:t>
            </a:r>
            <a:r>
              <a:rPr lang="de-CH" sz="1300" dirty="0"/>
              <a:t>nicht lösbar, Austausch </a:t>
            </a:r>
            <a:r>
              <a:rPr lang="x-none" sz="1300" dirty="0"/>
              <a:t>d</a:t>
            </a:r>
            <a:r>
              <a:rPr lang="de-CH" sz="1300" dirty="0"/>
              <a:t>e</a:t>
            </a:r>
            <a:r>
              <a:rPr lang="x-none" sz="1300" dirty="0"/>
              <a:t>s </a:t>
            </a:r>
            <a:r>
              <a:rPr lang="de-CH" sz="1300" dirty="0"/>
              <a:t>Gerät</a:t>
            </a:r>
            <a:r>
              <a:rPr lang="x-none" sz="1300" dirty="0"/>
              <a:t>s</a:t>
            </a:r>
            <a:r>
              <a:rPr lang="de-CH" sz="1300" dirty="0"/>
              <a:t> durch Schüler*in </a:t>
            </a:r>
            <a:r>
              <a:rPr lang="x-none" sz="1300" dirty="0"/>
              <a:t>a</a:t>
            </a:r>
            <a:r>
              <a:rPr lang="de-CH" sz="1300" dirty="0"/>
              <a:t>m</a:t>
            </a:r>
            <a:r>
              <a:rPr lang="x-none" sz="1300" dirty="0"/>
              <a:t> </a:t>
            </a:r>
            <a:r>
              <a:rPr lang="de-CH" sz="1300" dirty="0"/>
              <a:t>Servicepoint</a:t>
            </a:r>
          </a:p>
        </p:txBody>
      </p:sp>
      <p:sp>
        <p:nvSpPr>
          <p:cNvPr id="2" name="AutoShape 2" descr="https://www.ebneteroptik.ch/files/media/ebneter-optik/images/test-slider/ebneter-optik-feldstecher.jpg"/>
          <p:cNvSpPr>
            <a:spLocks noChangeAspect="1" noChangeArrowheads="1"/>
          </p:cNvSpPr>
          <p:nvPr/>
        </p:nvSpPr>
        <p:spPr bwMode="auto">
          <a:xfrm>
            <a:off x="155575" y="-20574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2516" y="4212545"/>
            <a:ext cx="7964739" cy="78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500" b="1" dirty="0"/>
              <a:t>Update (Herbst 2020): </a:t>
            </a:r>
            <a:r>
              <a:rPr lang="de-CH" sz="1500" dirty="0"/>
              <a:t>1. Schritt Check-Liste gemäss Akronym «BASEL», 2. Schritt telefonischer Support, 3. Schritt Wechsel der Geräte an Servicepoint (voraussichtlich GGG-Stadtbibliothek + Gemeinde-Bibliothek Riehen)</a:t>
            </a:r>
          </a:p>
        </p:txBody>
      </p:sp>
    </p:spTree>
    <p:extLst>
      <p:ext uri="{BB962C8B-B14F-4D97-AF65-F5344CB8AC3E}">
        <p14:creationId xmlns:p14="http://schemas.microsoft.com/office/powerpoint/2010/main" val="120103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9" y="823387"/>
            <a:ext cx="8137525" cy="541488"/>
          </a:xfrm>
        </p:spPr>
        <p:txBody>
          <a:bodyPr/>
          <a:lstStyle/>
          <a:p>
            <a:r>
              <a:rPr lang="de-CH" dirty="0"/>
              <a:t>Support (2/2)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683568" y="1464470"/>
            <a:ext cx="7560840" cy="346313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de-CH" b="1" dirty="0"/>
              <a:t>Wie werden die Beratungspersonen für die Standorte ausgewählt? Welche Qualifikationen bringen diese mit? Wie werden die Bedürfnisse der Lehrpersonen mit einbezogen? Wie sieht ihr Pflichtenheft aus? </a:t>
            </a:r>
            <a:endParaRPr lang="de-CH" dirty="0"/>
          </a:p>
          <a:p>
            <a:pPr marL="625475">
              <a:buFont typeface="Wingdings" panose="05000000000000000000" pitchFamily="2" charset="2"/>
              <a:buChar char="Ø"/>
            </a:pPr>
            <a:r>
              <a:rPr lang="de-CH" sz="1500" dirty="0"/>
              <a:t>Ausbildung/Erfahrung in Veränderungsmanagement oder Organisationsentwicklung, Kenntnisse der Basler IT Rahmenbedingungen</a:t>
            </a:r>
          </a:p>
          <a:p>
            <a:pPr marL="625475">
              <a:buFont typeface="Wingdings" panose="05000000000000000000" pitchFamily="2" charset="2"/>
              <a:buChar char="Ø"/>
            </a:pPr>
            <a:r>
              <a:rPr lang="de-CH" sz="1500" dirty="0"/>
              <a:t>Bildung von Steuergruppen in den Schulen zum Thema: Verantwortung für Auswahl der Beratungsperson bei Schulleitung</a:t>
            </a:r>
          </a:p>
          <a:p>
            <a:pPr marL="0" indent="0"/>
            <a:r>
              <a:rPr lang="de-CH" b="1" dirty="0"/>
              <a:t>Wie gross ist die Erhöhung der Ressourcen der ICT-Betreuungspersonen? Wofür werden diese eingesetzt (Aufgaben und Pflichtenheft)? </a:t>
            </a:r>
            <a:endParaRPr lang="de-CH" dirty="0"/>
          </a:p>
          <a:p>
            <a:pPr marL="625475">
              <a:buFont typeface="Wingdings" panose="05000000000000000000" pitchFamily="2" charset="2"/>
              <a:buChar char="Ø"/>
            </a:pPr>
            <a:r>
              <a:rPr lang="de-CH" sz="1500" dirty="0"/>
              <a:t>Information der Schulleitung erfolgt (Personalplanung).</a:t>
            </a:r>
          </a:p>
          <a:p>
            <a:pPr marL="625475">
              <a:buFont typeface="Wingdings" panose="05000000000000000000" pitchFamily="2" charset="2"/>
              <a:buChar char="Ø"/>
            </a:pPr>
            <a:r>
              <a:rPr lang="de-CH" sz="1500" dirty="0"/>
              <a:t>Entschädigung für Homepage unverändert</a:t>
            </a:r>
          </a:p>
          <a:p>
            <a:pPr marL="625475">
              <a:buFont typeface="Wingdings" panose="05000000000000000000" pitchFamily="2" charset="2"/>
              <a:buChar char="Ø"/>
            </a:pPr>
            <a:r>
              <a:rPr lang="de-CH" sz="1500" dirty="0"/>
              <a:t>Erhöhung PS Erlenmatt von 1.25 auf 2.5 (rund 4 Stunden pro Woche)</a:t>
            </a:r>
          </a:p>
          <a:p>
            <a:pPr marL="625475">
              <a:buFont typeface="Wingdings" panose="05000000000000000000" pitchFamily="2" charset="2"/>
              <a:buChar char="Ø"/>
            </a:pPr>
            <a:r>
              <a:rPr lang="de-CH" sz="1500" dirty="0"/>
              <a:t>Erhöhung Sek St. Alban von 2 auf 3.75 Lektionen (rund 7 Stunden pro Woche)</a:t>
            </a:r>
          </a:p>
          <a:p>
            <a:pPr marL="625475">
              <a:buFont typeface="Wingdings" panose="05000000000000000000" pitchFamily="2" charset="2"/>
              <a:buChar char="Ø"/>
            </a:pPr>
            <a:r>
              <a:rPr lang="de-CH" sz="1500" dirty="0"/>
              <a:t>Erhöhung ZBA </a:t>
            </a:r>
            <a:r>
              <a:rPr lang="de-CH" sz="1500" dirty="0" err="1"/>
              <a:t>Gundeldingen</a:t>
            </a:r>
            <a:r>
              <a:rPr lang="de-CH" sz="1500" dirty="0"/>
              <a:t> 2 auf 3 Lektionen (rund 7 Stunden pro Woche)</a:t>
            </a:r>
          </a:p>
        </p:txBody>
      </p:sp>
      <p:sp>
        <p:nvSpPr>
          <p:cNvPr id="2" name="AutoShape 2" descr="https://www.ebneteroptik.ch/files/media/ebneter-optik/images/test-slider/ebneter-optik-feldstecher.jpg"/>
          <p:cNvSpPr>
            <a:spLocks noChangeAspect="1" noChangeArrowheads="1"/>
          </p:cNvSpPr>
          <p:nvPr/>
        </p:nvSpPr>
        <p:spPr bwMode="auto">
          <a:xfrm>
            <a:off x="155575" y="-20574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9" y="571147"/>
            <a:ext cx="8137525" cy="541488"/>
          </a:xfrm>
        </p:spPr>
        <p:txBody>
          <a:bodyPr/>
          <a:lstStyle/>
          <a:p>
            <a:r>
              <a:rPr lang="de-CH" dirty="0"/>
              <a:t>Weiterbildung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683568" y="1212230"/>
            <a:ext cx="7560840" cy="3186113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de-CH" b="1" dirty="0"/>
              <a:t>Wie kann eine Lehrperson ihren eigenen WB-Bedarf einschätzen? Wem kann die LP mitteilen, welche WB sie aus eigener Sicht wünscht / benötigt?</a:t>
            </a:r>
          </a:p>
          <a:p>
            <a:pPr marL="625475">
              <a:buFont typeface="Wingdings" panose="05000000000000000000" pitchFamily="2" charset="2"/>
              <a:buChar char="Ø"/>
            </a:pPr>
            <a:r>
              <a:rPr lang="de-CH" sz="1400" dirty="0"/>
              <a:t>Verantwortung für Weiterbildung liegt bei der Schulleitung (siehe </a:t>
            </a:r>
            <a:r>
              <a:rPr lang="de-CH" sz="1400" i="1" dirty="0"/>
              <a:t>Verordnung für Schulleitungen</a:t>
            </a:r>
            <a:r>
              <a:rPr lang="de-CH" sz="1400" dirty="0"/>
              <a:t>) – Einschätzungs-Tool vorhanden</a:t>
            </a:r>
          </a:p>
          <a:p>
            <a:pPr marL="625475">
              <a:buFont typeface="Wingdings" panose="05000000000000000000" pitchFamily="2" charset="2"/>
              <a:buChar char="Ø"/>
            </a:pPr>
            <a:r>
              <a:rPr lang="de-CH" sz="1400" dirty="0"/>
              <a:t>Weiterbildungsangebote können durch Schulen im Anschluss an Grundausbildung bestellt werden.</a:t>
            </a:r>
          </a:p>
          <a:p>
            <a:pPr marL="0" indent="0"/>
            <a:r>
              <a:rPr lang="de-CH" b="1" dirty="0"/>
              <a:t>Es werden mehr Zeitgefässe für Schul- und Unterrichtsentwicklung benötigt. Bestehende (Präsenzzeiten, Dreitageblock) reichen nicht. Ansonsten können weitere Schul- und Unterrichtsentwicklungsprojekte und entsprechende Weiterbildungen nicht mehr vorangetrieben werden. Welche konkreten Möglichkeiten gibt es für zusätzliche Zeitgefässe (analog </a:t>
            </a:r>
            <a:r>
              <a:rPr lang="de-CH" b="1" dirty="0" err="1"/>
              <a:t>Harmos</a:t>
            </a:r>
            <a:r>
              <a:rPr lang="de-CH" b="1" dirty="0"/>
              <a:t>/LP21)? Müssen andere Projekte zurückgestellt werden?</a:t>
            </a:r>
          </a:p>
          <a:p>
            <a:pPr marL="625475">
              <a:buFont typeface="Wingdings" panose="05000000000000000000" pitchFamily="2" charset="2"/>
              <a:buChar char="Ø"/>
            </a:pPr>
            <a:r>
              <a:rPr lang="de-CH" sz="1400" dirty="0"/>
              <a:t>Diskussion in Nutzergruppe</a:t>
            </a:r>
          </a:p>
          <a:p>
            <a:pPr marL="625475">
              <a:buFont typeface="Wingdings" panose="05000000000000000000" pitchFamily="2" charset="2"/>
              <a:buChar char="Ø"/>
            </a:pPr>
            <a:r>
              <a:rPr lang="de-CH" sz="1400" dirty="0"/>
              <a:t>Abschluss Einführung LP 21 im Sommer 2021 ergibt freie Ressourcen</a:t>
            </a:r>
          </a:p>
          <a:p>
            <a:pPr marL="625475">
              <a:buFont typeface="Wingdings" panose="05000000000000000000" pitchFamily="2" charset="2"/>
              <a:buChar char="Ø"/>
            </a:pPr>
            <a:endParaRPr lang="de-CH" sz="1400" dirty="0"/>
          </a:p>
        </p:txBody>
      </p:sp>
      <p:sp>
        <p:nvSpPr>
          <p:cNvPr id="2" name="AutoShape 2" descr="https://www.ebneteroptik.ch/files/media/ebneter-optik/images/test-slider/ebneter-optik-feldstecher.jpg"/>
          <p:cNvSpPr>
            <a:spLocks noChangeAspect="1" noChangeArrowheads="1"/>
          </p:cNvSpPr>
          <p:nvPr/>
        </p:nvSpPr>
        <p:spPr bwMode="auto">
          <a:xfrm>
            <a:off x="155575" y="-20574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2965" y="4338674"/>
            <a:ext cx="7964739" cy="78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500" b="1" dirty="0"/>
              <a:t>Update (Herbst 2020): </a:t>
            </a:r>
            <a:r>
              <a:rPr lang="de-CH" sz="1500" dirty="0"/>
              <a:t>Einschätzungstools in ICT-Guide auf </a:t>
            </a:r>
            <a:r>
              <a:rPr lang="de-CH" sz="1500" dirty="0" err="1"/>
              <a:t>illias</a:t>
            </a:r>
            <a:r>
              <a:rPr lang="de-CH" sz="1500" dirty="0"/>
              <a:t> publiziert (Kapitel 9) zur Ansicht, gemäss (neuem) Leiter Volksschulen keine Zeitgefässe ausserhalb Unterrichtszeit: Dreitageblock + Coaching am Standort</a:t>
            </a:r>
          </a:p>
        </p:txBody>
      </p:sp>
    </p:spTree>
    <p:extLst>
      <p:ext uri="{BB962C8B-B14F-4D97-AF65-F5344CB8AC3E}">
        <p14:creationId xmlns:p14="http://schemas.microsoft.com/office/powerpoint/2010/main" val="55635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9" y="823387"/>
            <a:ext cx="8137525" cy="541488"/>
          </a:xfrm>
        </p:spPr>
        <p:txBody>
          <a:bodyPr/>
          <a:lstStyle/>
          <a:p>
            <a:r>
              <a:rPr lang="de-CH" dirty="0"/>
              <a:t>Hard- und Software (1/2)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22FE-C4A6-4DDA-8056-4F7145C6E420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683568" y="1464470"/>
            <a:ext cx="7560840" cy="3186113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de-CH" b="1" dirty="0"/>
              <a:t>Eignen sich die Geräte auch für </a:t>
            </a:r>
            <a:r>
              <a:rPr lang="de-CH" b="1" dirty="0" err="1"/>
              <a:t>SuS</a:t>
            </a:r>
            <a:r>
              <a:rPr lang="de-CH" b="1" dirty="0"/>
              <a:t> mit (Sprach-)Behinderungen? Wie können diese an die entsprechenden Bedürfnisse angepasst werden (Hard- und Software)? Sind Individualisierungen bez. der Software möglich (z.B. für Logo oder SHP)? Wie können Softwarewünsche eingebracht werden? Welche Kriterien gibt es, damit eine Software beschafft wird?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700" dirty="0"/>
              <a:t>Store für Apps/Software in Planung</a:t>
            </a:r>
            <a:r>
              <a:rPr lang="x-none" sz="1700" dirty="0"/>
              <a:t> (</a:t>
            </a:r>
            <a:r>
              <a:rPr lang="de-CH" sz="1700" dirty="0"/>
              <a:t>I</a:t>
            </a:r>
            <a:r>
              <a:rPr lang="x-none" sz="1700" dirty="0"/>
              <a:t>n</a:t>
            </a:r>
            <a:r>
              <a:rPr lang="de-CH" sz="1700" dirty="0"/>
              <a:t>p</a:t>
            </a:r>
            <a:r>
              <a:rPr lang="x-none" sz="1700" dirty="0"/>
              <a:t>u</a:t>
            </a:r>
            <a:r>
              <a:rPr lang="de-CH" sz="1700" dirty="0"/>
              <a:t>t</a:t>
            </a:r>
            <a:r>
              <a:rPr lang="x-none" sz="1700" dirty="0"/>
              <a:t> </a:t>
            </a:r>
            <a:r>
              <a:rPr lang="de-CH" sz="1700" dirty="0"/>
              <a:t>d</a:t>
            </a:r>
            <a:r>
              <a:rPr lang="x-none" sz="1700" dirty="0"/>
              <a:t>e</a:t>
            </a:r>
            <a:r>
              <a:rPr lang="de-CH" sz="1700" dirty="0"/>
              <a:t>r</a:t>
            </a:r>
            <a:r>
              <a:rPr lang="x-none" sz="1700" dirty="0"/>
              <a:t> </a:t>
            </a:r>
            <a:r>
              <a:rPr lang="de-CH" sz="1700" dirty="0" err="1"/>
              <a:t>Fac</a:t>
            </a:r>
            <a:r>
              <a:rPr lang="x-none" sz="1700" dirty="0"/>
              <a:t>h</a:t>
            </a:r>
            <a:r>
              <a:rPr lang="de-CH" sz="1700" dirty="0"/>
              <a:t>s</a:t>
            </a:r>
            <a:r>
              <a:rPr lang="x-none" sz="1700" dirty="0"/>
              <a:t>t</a:t>
            </a:r>
            <a:r>
              <a:rPr lang="de-CH" sz="1700" dirty="0"/>
              <a:t>e</a:t>
            </a:r>
            <a:r>
              <a:rPr lang="x-none" sz="1700" dirty="0"/>
              <a:t>l</a:t>
            </a:r>
            <a:r>
              <a:rPr lang="de-CH" sz="1700" dirty="0"/>
              <a:t>l</a:t>
            </a:r>
            <a:r>
              <a:rPr lang="x-none" sz="1700" dirty="0"/>
              <a:t>e</a:t>
            </a:r>
            <a:r>
              <a:rPr lang="de-CH" sz="1700" dirty="0"/>
              <a:t>n</a:t>
            </a:r>
            <a:r>
              <a:rPr lang="x-none" sz="1700" dirty="0"/>
              <a:t> </a:t>
            </a:r>
            <a:r>
              <a:rPr lang="de-CH" sz="1700" dirty="0"/>
              <a:t>b</a:t>
            </a:r>
            <a:r>
              <a:rPr lang="x-none" sz="1700" dirty="0"/>
              <a:t>e</a:t>
            </a:r>
            <a:r>
              <a:rPr lang="de-CH" sz="1700" dirty="0"/>
              <a:t>z</a:t>
            </a:r>
            <a:r>
              <a:rPr lang="x-none" sz="1700" dirty="0"/>
              <a:t>. </a:t>
            </a:r>
            <a:r>
              <a:rPr lang="de-CH" sz="1700" dirty="0"/>
              <a:t>d</a:t>
            </a:r>
            <a:r>
              <a:rPr lang="x-none" sz="1700" dirty="0"/>
              <a:t>e</a:t>
            </a:r>
            <a:r>
              <a:rPr lang="de-CH" sz="1700" dirty="0"/>
              <a:t>r</a:t>
            </a:r>
            <a:r>
              <a:rPr lang="x-none" sz="1700" dirty="0"/>
              <a:t> </a:t>
            </a:r>
            <a:r>
              <a:rPr lang="de-CH" sz="1700" dirty="0"/>
              <a:t>S</a:t>
            </a:r>
            <a:r>
              <a:rPr lang="x-none" sz="1700" dirty="0"/>
              <a:t>W </a:t>
            </a:r>
            <a:r>
              <a:rPr lang="de-CH" sz="1700" dirty="0"/>
              <a:t>u</a:t>
            </a:r>
            <a:r>
              <a:rPr lang="x-none" sz="1700" dirty="0"/>
              <a:t>n</a:t>
            </a:r>
            <a:r>
              <a:rPr lang="de-CH" sz="1700" dirty="0"/>
              <a:t>d</a:t>
            </a:r>
            <a:r>
              <a:rPr lang="x-none" sz="1700" dirty="0"/>
              <a:t> </a:t>
            </a:r>
            <a:r>
              <a:rPr lang="de-CH" sz="1700" dirty="0"/>
              <a:t>H</a:t>
            </a:r>
            <a:r>
              <a:rPr lang="x-none" sz="1700" dirty="0"/>
              <a:t>W </a:t>
            </a:r>
            <a:r>
              <a:rPr lang="x-none" sz="1700" dirty="0" err="1"/>
              <a:t>ausstehend</a:t>
            </a:r>
            <a:r>
              <a:rPr lang="x-none" sz="1700" dirty="0"/>
              <a:t>)</a:t>
            </a:r>
            <a:endParaRPr lang="de-CH" sz="1700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1700" dirty="0"/>
              <a:t>Hilfestellungen des Betriebssystems (</a:t>
            </a:r>
            <a:r>
              <a:rPr lang="de-CH" sz="1700" dirty="0" err="1"/>
              <a:t>Sprachein</a:t>
            </a:r>
            <a:r>
              <a:rPr lang="de-CH" sz="1700" dirty="0"/>
              <a:t>-/</a:t>
            </a:r>
            <a:r>
              <a:rPr lang="x-none" sz="1700" dirty="0"/>
              <a:t>a</a:t>
            </a:r>
            <a:r>
              <a:rPr lang="de-CH" sz="1700" dirty="0" err="1"/>
              <a:t>usgabe</a:t>
            </a:r>
            <a:r>
              <a:rPr lang="de-CH" sz="1700" dirty="0"/>
              <a:t>, </a:t>
            </a:r>
            <a:r>
              <a:rPr lang="x-none" sz="1700" dirty="0"/>
              <a:t>V</a:t>
            </a:r>
            <a:r>
              <a:rPr lang="de-CH" sz="1700" dirty="0"/>
              <a:t>i</a:t>
            </a:r>
            <a:r>
              <a:rPr lang="x-none" sz="1700" dirty="0"/>
              <a:t>s</a:t>
            </a:r>
            <a:r>
              <a:rPr lang="de-CH" sz="1700" dirty="0"/>
              <a:t>u</a:t>
            </a:r>
            <a:r>
              <a:rPr lang="x-none" sz="1700" dirty="0"/>
              <a:t>a</a:t>
            </a:r>
            <a:r>
              <a:rPr lang="de-CH" sz="1700" dirty="0"/>
              <a:t>l</a:t>
            </a:r>
            <a:r>
              <a:rPr lang="x-none" sz="1700" dirty="0" err="1"/>
              <a:t>i</a:t>
            </a:r>
            <a:r>
              <a:rPr lang="de-CH" sz="1700" dirty="0"/>
              <a:t>s</a:t>
            </a:r>
            <a:r>
              <a:rPr lang="x-none" sz="1700" dirty="0" err="1"/>
              <a:t>i</a:t>
            </a:r>
            <a:r>
              <a:rPr lang="de-CH" sz="1700" dirty="0"/>
              <a:t>e</a:t>
            </a:r>
            <a:r>
              <a:rPr lang="x-none" sz="1700" dirty="0"/>
              <a:t>r</a:t>
            </a:r>
            <a:r>
              <a:rPr lang="de-CH" sz="1700" dirty="0"/>
              <a:t>u</a:t>
            </a:r>
            <a:r>
              <a:rPr lang="x-none" sz="1700" dirty="0"/>
              <a:t>n</a:t>
            </a:r>
            <a:r>
              <a:rPr lang="de-CH" sz="1700" dirty="0"/>
              <a:t>g</a:t>
            </a:r>
            <a:r>
              <a:rPr lang="x-none" sz="1700" dirty="0"/>
              <a:t> </a:t>
            </a:r>
            <a:r>
              <a:rPr lang="de-CH" sz="1700" dirty="0"/>
              <a:t>etc.</a:t>
            </a:r>
            <a:r>
              <a:rPr lang="x-none" sz="1700" dirty="0"/>
              <a:t> </a:t>
            </a:r>
            <a:r>
              <a:rPr lang="x-none" sz="1700" dirty="0">
                <a:sym typeface="Wingdings" panose="05000000000000000000" pitchFamily="2" charset="2"/>
              </a:rPr>
              <a:t> </a:t>
            </a:r>
            <a:r>
              <a:rPr lang="de-CH" sz="1700" dirty="0">
                <a:sym typeface="Wingdings" panose="05000000000000000000" pitchFamily="2" charset="2"/>
              </a:rPr>
              <a:t>s</a:t>
            </a:r>
            <a:r>
              <a:rPr lang="x-none" sz="1700" dirty="0" err="1">
                <a:sym typeface="Wingdings" panose="05000000000000000000" pitchFamily="2" charset="2"/>
              </a:rPr>
              <a:t>i</a:t>
            </a:r>
            <a:r>
              <a:rPr lang="de-CH" sz="1700" dirty="0">
                <a:sym typeface="Wingdings" panose="05000000000000000000" pitchFamily="2" charset="2"/>
              </a:rPr>
              <a:t>e</a:t>
            </a:r>
            <a:r>
              <a:rPr lang="x-none" sz="1700" dirty="0">
                <a:sym typeface="Wingdings" panose="05000000000000000000" pitchFamily="2" charset="2"/>
              </a:rPr>
              <a:t>h</a:t>
            </a:r>
            <a:r>
              <a:rPr lang="de-CH" sz="1700" dirty="0">
                <a:sym typeface="Wingdings" panose="05000000000000000000" pitchFamily="2" charset="2"/>
              </a:rPr>
              <a:t>e</a:t>
            </a:r>
            <a:r>
              <a:rPr lang="x-none" sz="1700" dirty="0">
                <a:sym typeface="Wingdings" panose="05000000000000000000" pitchFamily="2" charset="2"/>
              </a:rPr>
              <a:t> </a:t>
            </a:r>
            <a:r>
              <a:rPr lang="x-none" sz="1700" dirty="0">
                <a:sym typeface="Wingdings" panose="05000000000000000000" pitchFamily="2" charset="2"/>
                <a:hlinkClick r:id="rId2"/>
              </a:rPr>
              <a:t>“</a:t>
            </a:r>
            <a:r>
              <a:rPr lang="de-CH" sz="1700" dirty="0">
                <a:sym typeface="Wingdings" panose="05000000000000000000" pitchFamily="2" charset="2"/>
                <a:hlinkClick r:id="rId2"/>
              </a:rPr>
              <a:t>W</a:t>
            </a:r>
            <a:r>
              <a:rPr lang="x-none" sz="1700" dirty="0" err="1">
                <a:sym typeface="Wingdings" panose="05000000000000000000" pitchFamily="2" charset="2"/>
                <a:hlinkClick r:id="rId2"/>
              </a:rPr>
              <a:t>i</a:t>
            </a:r>
            <a:r>
              <a:rPr lang="de-CH" sz="1700" dirty="0">
                <a:sym typeface="Wingdings" panose="05000000000000000000" pitchFamily="2" charset="2"/>
                <a:hlinkClick r:id="rId2"/>
              </a:rPr>
              <a:t>n</a:t>
            </a:r>
            <a:r>
              <a:rPr lang="x-none" sz="1700" dirty="0">
                <a:sym typeface="Wingdings" panose="05000000000000000000" pitchFamily="2" charset="2"/>
                <a:hlinkClick r:id="rId2"/>
              </a:rPr>
              <a:t>d</a:t>
            </a:r>
            <a:r>
              <a:rPr lang="de-CH" sz="1700" dirty="0">
                <a:sym typeface="Wingdings" panose="05000000000000000000" pitchFamily="2" charset="2"/>
                <a:hlinkClick r:id="rId2"/>
              </a:rPr>
              <a:t>o</a:t>
            </a:r>
            <a:r>
              <a:rPr lang="x-none" sz="1700" dirty="0">
                <a:sym typeface="Wingdings" panose="05000000000000000000" pitchFamily="2" charset="2"/>
                <a:hlinkClick r:id="rId2"/>
              </a:rPr>
              <a:t>w</a:t>
            </a:r>
            <a:r>
              <a:rPr lang="de-CH" sz="1700" dirty="0">
                <a:sym typeface="Wingdings" panose="05000000000000000000" pitchFamily="2" charset="2"/>
                <a:hlinkClick r:id="rId2"/>
              </a:rPr>
              <a:t>s</a:t>
            </a:r>
            <a:r>
              <a:rPr lang="x-none" sz="1700" dirty="0">
                <a:sym typeface="Wingdings" panose="05000000000000000000" pitchFamily="2" charset="2"/>
                <a:hlinkClick r:id="rId2"/>
              </a:rPr>
              <a:t> </a:t>
            </a:r>
            <a:r>
              <a:rPr lang="de-CH" sz="1700" dirty="0">
                <a:sym typeface="Wingdings" panose="05000000000000000000" pitchFamily="2" charset="2"/>
                <a:hlinkClick r:id="rId2"/>
              </a:rPr>
              <a:t>E</a:t>
            </a:r>
            <a:r>
              <a:rPr lang="x-none" sz="1700" dirty="0">
                <a:sym typeface="Wingdings" panose="05000000000000000000" pitchFamily="2" charset="2"/>
                <a:hlinkClick r:id="rId2"/>
              </a:rPr>
              <a:t>r</a:t>
            </a:r>
            <a:r>
              <a:rPr lang="de-CH" sz="1700" dirty="0">
                <a:sym typeface="Wingdings" panose="05000000000000000000" pitchFamily="2" charset="2"/>
                <a:hlinkClick r:id="rId2"/>
              </a:rPr>
              <a:t>l</a:t>
            </a:r>
            <a:r>
              <a:rPr lang="x-none" sz="1700" dirty="0">
                <a:sym typeface="Wingdings" panose="05000000000000000000" pitchFamily="2" charset="2"/>
                <a:hlinkClick r:id="rId2"/>
              </a:rPr>
              <a:t>e</a:t>
            </a:r>
            <a:r>
              <a:rPr lang="de-CH" sz="1700" dirty="0">
                <a:sym typeface="Wingdings" panose="05000000000000000000" pitchFamily="2" charset="2"/>
                <a:hlinkClick r:id="rId2"/>
              </a:rPr>
              <a:t>i</a:t>
            </a:r>
            <a:r>
              <a:rPr lang="x-none" sz="1700" dirty="0">
                <a:sym typeface="Wingdings" panose="05000000000000000000" pitchFamily="2" charset="2"/>
                <a:hlinkClick r:id="rId2"/>
              </a:rPr>
              <a:t>c</a:t>
            </a:r>
            <a:r>
              <a:rPr lang="de-CH" sz="1700" dirty="0">
                <a:sym typeface="Wingdings" panose="05000000000000000000" pitchFamily="2" charset="2"/>
                <a:hlinkClick r:id="rId2"/>
              </a:rPr>
              <a:t>h</a:t>
            </a:r>
            <a:r>
              <a:rPr lang="x-none" sz="1700" dirty="0">
                <a:sym typeface="Wingdings" panose="05000000000000000000" pitchFamily="2" charset="2"/>
                <a:hlinkClick r:id="rId2"/>
              </a:rPr>
              <a:t>t</a:t>
            </a:r>
            <a:r>
              <a:rPr lang="de-CH" sz="1700" dirty="0">
                <a:sym typeface="Wingdings" panose="05000000000000000000" pitchFamily="2" charset="2"/>
                <a:hlinkClick r:id="rId2"/>
              </a:rPr>
              <a:t>e</a:t>
            </a:r>
            <a:r>
              <a:rPr lang="x-none" sz="1700" dirty="0">
                <a:sym typeface="Wingdings" panose="05000000000000000000" pitchFamily="2" charset="2"/>
                <a:hlinkClick r:id="rId2"/>
              </a:rPr>
              <a:t>r</a:t>
            </a:r>
            <a:r>
              <a:rPr lang="de-CH" sz="1700" dirty="0">
                <a:sym typeface="Wingdings" panose="05000000000000000000" pitchFamily="2" charset="2"/>
                <a:hlinkClick r:id="rId2"/>
              </a:rPr>
              <a:t>t</a:t>
            </a:r>
            <a:r>
              <a:rPr lang="x-none" sz="1700" dirty="0">
                <a:sym typeface="Wingdings" panose="05000000000000000000" pitchFamily="2" charset="2"/>
                <a:hlinkClick r:id="rId2"/>
              </a:rPr>
              <a:t>e </a:t>
            </a:r>
            <a:r>
              <a:rPr lang="de-CH" sz="1700" dirty="0">
                <a:sym typeface="Wingdings" panose="05000000000000000000" pitchFamily="2" charset="2"/>
                <a:hlinkClick r:id="rId2"/>
              </a:rPr>
              <a:t>B</a:t>
            </a:r>
            <a:r>
              <a:rPr lang="x-none" sz="1700" dirty="0">
                <a:sym typeface="Wingdings" panose="05000000000000000000" pitchFamily="2" charset="2"/>
                <a:hlinkClick r:id="rId2"/>
              </a:rPr>
              <a:t>e</a:t>
            </a:r>
            <a:r>
              <a:rPr lang="de-CH" sz="1700" dirty="0">
                <a:sym typeface="Wingdings" panose="05000000000000000000" pitchFamily="2" charset="2"/>
                <a:hlinkClick r:id="rId2"/>
              </a:rPr>
              <a:t>d</a:t>
            </a:r>
            <a:r>
              <a:rPr lang="x-none" sz="1700" dirty="0" err="1">
                <a:sym typeface="Wingdings" panose="05000000000000000000" pitchFamily="2" charset="2"/>
                <a:hlinkClick r:id="rId2"/>
              </a:rPr>
              <a:t>i</a:t>
            </a:r>
            <a:r>
              <a:rPr lang="de-CH" sz="1700" dirty="0">
                <a:sym typeface="Wingdings" panose="05000000000000000000" pitchFamily="2" charset="2"/>
                <a:hlinkClick r:id="rId2"/>
              </a:rPr>
              <a:t>e</a:t>
            </a:r>
            <a:r>
              <a:rPr lang="x-none" sz="1700" dirty="0">
                <a:sym typeface="Wingdings" panose="05000000000000000000" pitchFamily="2" charset="2"/>
                <a:hlinkClick r:id="rId2"/>
              </a:rPr>
              <a:t>n</a:t>
            </a:r>
            <a:r>
              <a:rPr lang="de-CH" sz="1700" dirty="0">
                <a:sym typeface="Wingdings" panose="05000000000000000000" pitchFamily="2" charset="2"/>
                <a:hlinkClick r:id="rId2"/>
              </a:rPr>
              <a:t>u</a:t>
            </a:r>
            <a:r>
              <a:rPr lang="x-none" sz="1700" dirty="0">
                <a:sym typeface="Wingdings" panose="05000000000000000000" pitchFamily="2" charset="2"/>
                <a:hlinkClick r:id="rId2"/>
              </a:rPr>
              <a:t>n</a:t>
            </a:r>
            <a:r>
              <a:rPr lang="de-CH" sz="1700" dirty="0">
                <a:sym typeface="Wingdings" panose="05000000000000000000" pitchFamily="2" charset="2"/>
                <a:hlinkClick r:id="rId2"/>
              </a:rPr>
              <a:t>g</a:t>
            </a:r>
            <a:r>
              <a:rPr lang="x-none" sz="1700" dirty="0">
                <a:sym typeface="Wingdings" panose="05000000000000000000" pitchFamily="2" charset="2"/>
              </a:rPr>
              <a:t>”</a:t>
            </a:r>
            <a:r>
              <a:rPr lang="de-CH" sz="17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x-none" sz="1700" dirty="0"/>
              <a:t>I</a:t>
            </a:r>
            <a:r>
              <a:rPr lang="de-CH" sz="1700" dirty="0"/>
              <a:t>n</a:t>
            </a:r>
            <a:r>
              <a:rPr lang="x-none" sz="1700" dirty="0"/>
              <a:t>d</a:t>
            </a:r>
            <a:r>
              <a:rPr lang="de-CH" sz="1700" dirty="0"/>
              <a:t>i</a:t>
            </a:r>
            <a:r>
              <a:rPr lang="x-none" sz="1700" dirty="0"/>
              <a:t>v</a:t>
            </a:r>
            <a:r>
              <a:rPr lang="de-CH" sz="1700" dirty="0"/>
              <a:t>i</a:t>
            </a:r>
            <a:r>
              <a:rPr lang="x-none" sz="1700" dirty="0"/>
              <a:t>d</a:t>
            </a:r>
            <a:r>
              <a:rPr lang="de-CH" sz="1700" dirty="0"/>
              <a:t>u</a:t>
            </a:r>
            <a:r>
              <a:rPr lang="x-none" sz="1700" dirty="0"/>
              <a:t>e</a:t>
            </a:r>
            <a:r>
              <a:rPr lang="de-CH" sz="1700" dirty="0"/>
              <a:t>l</a:t>
            </a:r>
            <a:r>
              <a:rPr lang="x-none" sz="1700" dirty="0"/>
              <a:t>l</a:t>
            </a:r>
            <a:r>
              <a:rPr lang="de-CH" sz="1700" dirty="0"/>
              <a:t>e</a:t>
            </a:r>
            <a:r>
              <a:rPr lang="x-none" sz="1700" dirty="0"/>
              <a:t> </a:t>
            </a:r>
            <a:r>
              <a:rPr lang="de-CH" sz="1700" dirty="0"/>
              <a:t>Anpassungen </a:t>
            </a:r>
            <a:r>
              <a:rPr lang="x-none" sz="1700" dirty="0"/>
              <a:t>k</a:t>
            </a:r>
            <a:r>
              <a:rPr lang="de-CH" sz="1700" dirty="0"/>
              <a:t>ö</a:t>
            </a:r>
            <a:r>
              <a:rPr lang="x-none" sz="1700" dirty="0"/>
              <a:t>n</a:t>
            </a:r>
            <a:r>
              <a:rPr lang="de-CH" sz="1700" dirty="0"/>
              <a:t>n</a:t>
            </a:r>
            <a:r>
              <a:rPr lang="x-none" sz="1700" dirty="0"/>
              <a:t>e</a:t>
            </a:r>
            <a:r>
              <a:rPr lang="de-CH" sz="1700" dirty="0"/>
              <a:t>n</a:t>
            </a:r>
            <a:r>
              <a:rPr lang="x-none" sz="1700" dirty="0"/>
              <a:t> </a:t>
            </a:r>
            <a:r>
              <a:rPr lang="de-CH" sz="1700" dirty="0"/>
              <a:t>ü</a:t>
            </a:r>
            <a:r>
              <a:rPr lang="x-none" sz="1700" dirty="0"/>
              <a:t>b</a:t>
            </a:r>
            <a:r>
              <a:rPr lang="de-CH" sz="1700" dirty="0"/>
              <a:t>e</a:t>
            </a:r>
            <a:r>
              <a:rPr lang="x-none" sz="1700" dirty="0"/>
              <a:t>r</a:t>
            </a:r>
            <a:r>
              <a:rPr lang="de-CH" sz="1700" dirty="0"/>
              <a:t>p</a:t>
            </a:r>
            <a:r>
              <a:rPr lang="x-none" sz="1700" dirty="0"/>
              <a:t>r</a:t>
            </a:r>
            <a:r>
              <a:rPr lang="de-CH" sz="1700" dirty="0"/>
              <a:t>ü</a:t>
            </a:r>
            <a:r>
              <a:rPr lang="x-none" sz="1700" dirty="0"/>
              <a:t>f</a:t>
            </a:r>
            <a:r>
              <a:rPr lang="de-CH" sz="1700" dirty="0"/>
              <a:t>t</a:t>
            </a:r>
            <a:r>
              <a:rPr lang="x-none" sz="1700" dirty="0"/>
              <a:t> </a:t>
            </a:r>
            <a:r>
              <a:rPr lang="de-CH" sz="1700" dirty="0"/>
              <a:t>w</a:t>
            </a:r>
            <a:r>
              <a:rPr lang="x-none" sz="1700" dirty="0"/>
              <a:t>e</a:t>
            </a:r>
            <a:r>
              <a:rPr lang="de-CH" sz="1700" dirty="0"/>
              <a:t>r</a:t>
            </a:r>
            <a:r>
              <a:rPr lang="x-none" sz="1700" dirty="0"/>
              <a:t>d</a:t>
            </a:r>
            <a:r>
              <a:rPr lang="de-CH" sz="1700" dirty="0"/>
              <a:t>e</a:t>
            </a:r>
            <a:r>
              <a:rPr lang="x-none" sz="1700" dirty="0"/>
              <a:t>n</a:t>
            </a:r>
            <a:r>
              <a:rPr lang="de-CH" sz="1700" dirty="0"/>
              <a:t>.</a:t>
            </a:r>
          </a:p>
          <a:p>
            <a:r>
              <a:rPr lang="de-CH" sz="1400" dirty="0"/>
              <a:t> </a:t>
            </a:r>
          </a:p>
          <a:p>
            <a:pPr marL="0" indent="0"/>
            <a:r>
              <a:rPr lang="de-CH" b="1" dirty="0"/>
              <a:t>Wird eine Kommission für Lernsoftware-Vorauswahl gebildet (z.B. eine Fachgruppe)? Wie und welche Lehrpersonen werden einbezogen?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700" dirty="0"/>
              <a:t>ICT Medien gemeinsam mit ICT-Betreuungspersonen</a:t>
            </a:r>
            <a:br>
              <a:rPr lang="x-none" sz="1700" dirty="0"/>
            </a:br>
            <a:r>
              <a:rPr lang="x-none" sz="1700" dirty="0"/>
              <a:t>- </a:t>
            </a:r>
            <a:r>
              <a:rPr lang="de-CH" sz="1700" dirty="0"/>
              <a:t>O</a:t>
            </a:r>
            <a:r>
              <a:rPr lang="x-none" sz="1700" dirty="0"/>
              <a:t>b</a:t>
            </a:r>
            <a:r>
              <a:rPr lang="de-CH" sz="1700" dirty="0"/>
              <a:t>l</a:t>
            </a:r>
            <a:r>
              <a:rPr lang="x-none" sz="1700" dirty="0" err="1"/>
              <a:t>i</a:t>
            </a:r>
            <a:r>
              <a:rPr lang="de-CH" sz="1700" dirty="0"/>
              <a:t>g</a:t>
            </a:r>
            <a:r>
              <a:rPr lang="x-none" sz="1700" dirty="0"/>
              <a:t>a</a:t>
            </a:r>
            <a:r>
              <a:rPr lang="de-CH" sz="1700" dirty="0"/>
              <a:t>t</a:t>
            </a:r>
            <a:r>
              <a:rPr lang="x-none" sz="1700" dirty="0"/>
              <a:t>o</a:t>
            </a:r>
            <a:r>
              <a:rPr lang="de-CH" sz="1700" dirty="0"/>
              <a:t>r</a:t>
            </a:r>
            <a:r>
              <a:rPr lang="x-none" sz="1700" dirty="0" err="1"/>
              <a:t>i</a:t>
            </a:r>
            <a:r>
              <a:rPr lang="de-CH" sz="1700" dirty="0"/>
              <a:t>s</a:t>
            </a:r>
            <a:r>
              <a:rPr lang="x-none" sz="1700" dirty="0"/>
              <a:t>c</a:t>
            </a:r>
            <a:r>
              <a:rPr lang="de-CH" sz="1700" dirty="0"/>
              <a:t>h</a:t>
            </a:r>
            <a:r>
              <a:rPr lang="x-none" sz="1700" dirty="0"/>
              <a:t>e </a:t>
            </a:r>
            <a:r>
              <a:rPr lang="de-CH" sz="1700" dirty="0"/>
              <a:t>L</a:t>
            </a:r>
            <a:r>
              <a:rPr lang="x-none" sz="1700" dirty="0"/>
              <a:t>e</a:t>
            </a:r>
            <a:r>
              <a:rPr lang="de-CH" sz="1700" dirty="0" err="1"/>
              <a:t>hr</a:t>
            </a:r>
            <a:r>
              <a:rPr lang="x-none" sz="1700" dirty="0"/>
              <a:t>m</a:t>
            </a:r>
            <a:r>
              <a:rPr lang="de-CH" sz="1700" dirty="0"/>
              <a:t>i</a:t>
            </a:r>
            <a:r>
              <a:rPr lang="x-none" sz="1700" dirty="0"/>
              <a:t>t</a:t>
            </a:r>
            <a:r>
              <a:rPr lang="de-CH" sz="1700" dirty="0"/>
              <a:t>t</a:t>
            </a:r>
            <a:r>
              <a:rPr lang="x-none" sz="1700" dirty="0"/>
              <a:t>el und Software </a:t>
            </a:r>
            <a:r>
              <a:rPr lang="de-CH" sz="1700" dirty="0"/>
              <a:t>w</a:t>
            </a:r>
            <a:r>
              <a:rPr lang="x-none" sz="1700" dirty="0" err="1"/>
              <a:t>i</a:t>
            </a:r>
            <a:r>
              <a:rPr lang="de-CH" sz="1700" dirty="0"/>
              <a:t>r</a:t>
            </a:r>
            <a:r>
              <a:rPr lang="x-none" sz="1700" dirty="0"/>
              <a:t>d </a:t>
            </a:r>
            <a:r>
              <a:rPr lang="de-CH" sz="1700" dirty="0"/>
              <a:t>a</a:t>
            </a:r>
            <a:r>
              <a:rPr lang="x-none" sz="1700" dirty="0"/>
              <a:t>u</a:t>
            </a:r>
            <a:r>
              <a:rPr lang="de-CH" sz="1700" dirty="0"/>
              <a:t>t</a:t>
            </a:r>
            <a:r>
              <a:rPr lang="x-none" sz="1700" dirty="0"/>
              <a:t>o</a:t>
            </a:r>
            <a:r>
              <a:rPr lang="de-CH" sz="1700" dirty="0"/>
              <a:t>m</a:t>
            </a:r>
            <a:r>
              <a:rPr lang="x-none" sz="1700" dirty="0"/>
              <a:t>. </a:t>
            </a:r>
            <a:r>
              <a:rPr lang="de-CH" sz="1700" dirty="0"/>
              <a:t>z</a:t>
            </a:r>
            <a:r>
              <a:rPr lang="x-none" sz="1700" dirty="0"/>
              <a:t>u</a:t>
            </a:r>
            <a:r>
              <a:rPr lang="de-CH" sz="1700" dirty="0"/>
              <a:t>r</a:t>
            </a:r>
            <a:r>
              <a:rPr lang="x-none" sz="1700" dirty="0"/>
              <a:t> </a:t>
            </a:r>
            <a:r>
              <a:rPr lang="de-CH" sz="1700" dirty="0"/>
              <a:t>V</a:t>
            </a:r>
            <a:r>
              <a:rPr lang="x-none" sz="1700" dirty="0"/>
              <a:t>e</a:t>
            </a:r>
            <a:r>
              <a:rPr lang="de-CH" sz="1700" dirty="0"/>
              <a:t>r</a:t>
            </a:r>
            <a:r>
              <a:rPr lang="x-none" sz="1700" dirty="0" err="1"/>
              <a:t>fügung</a:t>
            </a:r>
            <a:r>
              <a:rPr lang="x-none" sz="1700" dirty="0"/>
              <a:t> </a:t>
            </a:r>
            <a:r>
              <a:rPr lang="x-none" sz="1700" dirty="0" err="1"/>
              <a:t>gestellt</a:t>
            </a:r>
            <a:br>
              <a:rPr lang="x-none" sz="1700" dirty="0"/>
            </a:br>
            <a:r>
              <a:rPr lang="x-none" sz="1700" dirty="0"/>
              <a:t>- </a:t>
            </a:r>
            <a:r>
              <a:rPr lang="de-CH" sz="1700" dirty="0"/>
              <a:t>W</a:t>
            </a:r>
            <a:r>
              <a:rPr lang="x-none" sz="1700" dirty="0"/>
              <a:t>e</a:t>
            </a:r>
            <a:r>
              <a:rPr lang="de-CH" sz="1700" dirty="0"/>
              <a:t>i</a:t>
            </a:r>
            <a:r>
              <a:rPr lang="x-none" sz="1700" dirty="0"/>
              <a:t>t</a:t>
            </a:r>
            <a:r>
              <a:rPr lang="de-CH" sz="1700" dirty="0"/>
              <a:t>e</a:t>
            </a:r>
            <a:r>
              <a:rPr lang="x-none" sz="1700" dirty="0"/>
              <a:t>r</a:t>
            </a:r>
            <a:r>
              <a:rPr lang="de-CH" sz="1700" dirty="0"/>
              <a:t>e</a:t>
            </a:r>
            <a:r>
              <a:rPr lang="x-none" sz="1700" dirty="0"/>
              <a:t> </a:t>
            </a:r>
            <a:r>
              <a:rPr lang="de-CH" sz="1700" dirty="0"/>
              <a:t>L</a:t>
            </a:r>
            <a:r>
              <a:rPr lang="x-none" sz="1700" dirty="0"/>
              <a:t>e</a:t>
            </a:r>
            <a:r>
              <a:rPr lang="de-CH" sz="1700" dirty="0" err="1"/>
              <a:t>hr</a:t>
            </a:r>
            <a:r>
              <a:rPr lang="x-none" sz="1700" dirty="0"/>
              <a:t>m</a:t>
            </a:r>
            <a:r>
              <a:rPr lang="de-CH" sz="1700" dirty="0"/>
              <a:t>i</a:t>
            </a:r>
            <a:r>
              <a:rPr lang="x-none" sz="1700" dirty="0"/>
              <a:t>t</a:t>
            </a:r>
            <a:r>
              <a:rPr lang="de-CH" sz="1700" dirty="0"/>
              <a:t>t</a:t>
            </a:r>
            <a:r>
              <a:rPr lang="x-none" sz="1700" dirty="0"/>
              <a:t>e</a:t>
            </a:r>
            <a:r>
              <a:rPr lang="de-CH" sz="1700" dirty="0"/>
              <a:t>l</a:t>
            </a:r>
            <a:r>
              <a:rPr lang="x-none" sz="1700" dirty="0"/>
              <a:t> </a:t>
            </a:r>
            <a:r>
              <a:rPr lang="de-CH" sz="1700" dirty="0"/>
              <a:t>w</a:t>
            </a:r>
            <a:r>
              <a:rPr lang="x-none" sz="1700" dirty="0"/>
              <a:t>e</a:t>
            </a:r>
            <a:r>
              <a:rPr lang="de-CH" sz="1700" dirty="0"/>
              <a:t>r</a:t>
            </a:r>
            <a:r>
              <a:rPr lang="x-none" sz="1700" dirty="0"/>
              <a:t>d</a:t>
            </a:r>
            <a:r>
              <a:rPr lang="de-CH" sz="1700" dirty="0"/>
              <a:t>e</a:t>
            </a:r>
            <a:r>
              <a:rPr lang="x-none" sz="1700" dirty="0"/>
              <a:t>n </a:t>
            </a:r>
            <a:r>
              <a:rPr lang="de-CH" sz="1700" dirty="0"/>
              <a:t>a</a:t>
            </a:r>
            <a:r>
              <a:rPr lang="x-none" sz="1700" dirty="0"/>
              <a:t>u</a:t>
            </a:r>
            <a:r>
              <a:rPr lang="de-CH" sz="1700" dirty="0"/>
              <a:t>f</a:t>
            </a:r>
            <a:r>
              <a:rPr lang="x-none" sz="1700" dirty="0"/>
              <a:t> </a:t>
            </a:r>
            <a:r>
              <a:rPr lang="x-none" sz="1700" dirty="0" err="1"/>
              <a:t>Antrag</a:t>
            </a:r>
            <a:r>
              <a:rPr lang="x-none" sz="1700" dirty="0"/>
              <a:t> und </a:t>
            </a:r>
            <a:r>
              <a:rPr lang="x-none" sz="1700" dirty="0" err="1"/>
              <a:t>unter</a:t>
            </a:r>
            <a:r>
              <a:rPr lang="x-none" sz="1700" dirty="0"/>
              <a:t> </a:t>
            </a:r>
            <a:r>
              <a:rPr lang="x-none" sz="1700" dirty="0" err="1"/>
              <a:t>Einbezug</a:t>
            </a:r>
            <a:r>
              <a:rPr lang="x-none" sz="1700" dirty="0"/>
              <a:t> </a:t>
            </a:r>
            <a:r>
              <a:rPr lang="de-CH" sz="1700" dirty="0"/>
              <a:t>d</a:t>
            </a:r>
            <a:r>
              <a:rPr lang="x-none" sz="1700" dirty="0"/>
              <a:t>e</a:t>
            </a:r>
            <a:r>
              <a:rPr lang="de-CH" sz="1700" dirty="0"/>
              <a:t>r</a:t>
            </a:r>
            <a:r>
              <a:rPr lang="x-none" sz="1700" dirty="0"/>
              <a:t> </a:t>
            </a:r>
            <a:r>
              <a:rPr lang="de-CH" sz="1700" dirty="0"/>
              <a:t>F</a:t>
            </a:r>
            <a:r>
              <a:rPr lang="x-none" sz="1700" dirty="0"/>
              <a:t>a</a:t>
            </a:r>
            <a:r>
              <a:rPr lang="de-CH" sz="1700" dirty="0"/>
              <a:t>c</a:t>
            </a:r>
            <a:r>
              <a:rPr lang="x-none" sz="1700" dirty="0" err="1"/>
              <a:t>hexpert</a:t>
            </a:r>
            <a:r>
              <a:rPr lang="x-none" sz="1700" dirty="0"/>
              <a:t>*</a:t>
            </a:r>
            <a:r>
              <a:rPr lang="x-none" sz="1700" dirty="0" err="1"/>
              <a:t>innen</a:t>
            </a:r>
            <a:r>
              <a:rPr lang="x-none" sz="1700" dirty="0"/>
              <a:t> </a:t>
            </a:r>
            <a:r>
              <a:rPr lang="x-none" sz="1700" dirty="0" err="1"/>
              <a:t>evaluiert</a:t>
            </a:r>
            <a:endParaRPr lang="de-CH" sz="1700" dirty="0"/>
          </a:p>
          <a:p>
            <a:endParaRPr lang="de-CH" sz="1400" dirty="0"/>
          </a:p>
          <a:p>
            <a:pPr marL="0" indent="0"/>
            <a:endParaRPr lang="de-CH" sz="1400" dirty="0"/>
          </a:p>
        </p:txBody>
      </p:sp>
      <p:sp>
        <p:nvSpPr>
          <p:cNvPr id="2" name="AutoShape 2" descr="https://www.ebneteroptik.ch/files/media/ebneter-optik/images/test-slider/ebneter-optik-feldstecher.jpg"/>
          <p:cNvSpPr>
            <a:spLocks noChangeAspect="1" noChangeArrowheads="1"/>
          </p:cNvSpPr>
          <p:nvPr/>
        </p:nvSpPr>
        <p:spPr bwMode="auto">
          <a:xfrm>
            <a:off x="155575" y="-20574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43838"/>
      </p:ext>
    </p:extLst>
  </p:cSld>
  <p:clrMapOvr>
    <a:masterClrMapping/>
  </p:clrMapOvr>
</p:sld>
</file>

<file path=ppt/theme/theme1.xml><?xml version="1.0" encoding="utf-8"?>
<a:theme xmlns:a="http://schemas.openxmlformats.org/drawingml/2006/main" name="1_BS_standard_mitBeispielFolien_office_2010">
  <a:themeElements>
    <a:clrScheme name="BS-Theme-Colors">
      <a:dk1>
        <a:sysClr val="windowText" lastClr="000000"/>
      </a:dk1>
      <a:lt1>
        <a:sysClr val="window" lastClr="FFFFFF"/>
      </a:lt1>
      <a:dk2>
        <a:srgbClr val="000000"/>
      </a:dk2>
      <a:lt2>
        <a:srgbClr val="999999"/>
      </a:lt2>
      <a:accent1>
        <a:srgbClr val="B9282E"/>
      </a:accent1>
      <a:accent2>
        <a:srgbClr val="E78E23"/>
      </a:accent2>
      <a:accent3>
        <a:srgbClr val="467B93"/>
      </a:accent3>
      <a:accent4>
        <a:srgbClr val="003958"/>
      </a:accent4>
      <a:accent5>
        <a:srgbClr val="8EC033"/>
      </a:accent5>
      <a:accent6>
        <a:srgbClr val="24732E"/>
      </a:accent6>
      <a:hlink>
        <a:srgbClr val="003958"/>
      </a:hlink>
      <a:folHlink>
        <a:srgbClr val="467B93"/>
      </a:folHlink>
    </a:clrScheme>
    <a:fontScheme name="Swiss-TPH-Theme-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65542603F3D44AFFB83BC2404E12F" ma:contentTypeVersion="2" ma:contentTypeDescription="Ein neues Dokument erstellen." ma:contentTypeScope="" ma:versionID="48700a438812d3d4dd91a77b35210e2c">
  <xsd:schema xmlns:xsd="http://www.w3.org/2001/XMLSchema" xmlns:xs="http://www.w3.org/2001/XMLSchema" xmlns:p="http://schemas.microsoft.com/office/2006/metadata/properties" xmlns:ns2="dcc741a6-3234-4eb6-a4a9-7956475492aa" targetNamespace="http://schemas.microsoft.com/office/2006/metadata/properties" ma:root="true" ma:fieldsID="918452587b3e40af6af798f23663e897" ns2:_="">
    <xsd:import namespace="dcc741a6-3234-4eb6-a4a9-7956475492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741a6-3234-4eb6-a4a9-795647549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6052EB-A7C2-46AF-BB7B-3E197528CB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3DD0AF-E134-4215-93F5-D49833C557DE}">
  <ds:schemaRefs>
    <ds:schemaRef ds:uri="http://purl.org/dc/elements/1.1/"/>
    <ds:schemaRef ds:uri="http://schemas.microsoft.com/office/2006/metadata/properties"/>
    <ds:schemaRef ds:uri="http://purl.org/dc/dcmitype/"/>
    <ds:schemaRef ds:uri="dcc741a6-3234-4eb6-a4a9-7956475492aa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8CF0ED-A0C9-4F25-A0B1-6645AB2EF0F8}">
  <ds:schemaRefs>
    <ds:schemaRef ds:uri="dcc741a6-3234-4eb6-a4a9-7956475492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BS_standard_mitBeispielFolien_office_2010</Template>
  <TotalTime>0</TotalTime>
  <Words>1237</Words>
  <Application>Microsoft Office PowerPoint</Application>
  <PresentationFormat>Bildschirmpräsentation (16:9)</PresentationFormat>
  <Paragraphs>98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1_BS_standard_mitBeispielFolien_office_2010</vt:lpstr>
      <vt:lpstr>PowerPoint-Präsentation</vt:lpstr>
      <vt:lpstr>Vorbereitungsarbeiten</vt:lpstr>
      <vt:lpstr>Hardware</vt:lpstr>
      <vt:lpstr>Vorbereitung Weiterbildungsprogramm</vt:lpstr>
      <vt:lpstr>Diverses</vt:lpstr>
      <vt:lpstr>Support (1/2)</vt:lpstr>
      <vt:lpstr>Support (2/2)</vt:lpstr>
      <vt:lpstr>Weiterbildung</vt:lpstr>
      <vt:lpstr>Hard- und Software (1/2)</vt:lpstr>
      <vt:lpstr>Hard- und Software (2/2)</vt:lpstr>
      <vt:lpstr>Medienpädagogik</vt:lpstr>
      <vt:lpstr>Ansprechpartner bei Fragen</vt:lpstr>
    </vt:vector>
  </TitlesOfParts>
  <Company>BaselStadt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UserName</dc:creator>
  <cp:lastModifiedBy>Michael Bochmann</cp:lastModifiedBy>
  <cp:revision>36</cp:revision>
  <cp:lastPrinted>2020-03-13T16:35:44Z</cp:lastPrinted>
  <dcterms:created xsi:type="dcterms:W3CDTF">2018-04-27T12:38:49Z</dcterms:created>
  <dcterms:modified xsi:type="dcterms:W3CDTF">2020-10-18T10:32:00Z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0x01010018565542603F3D44AFFB83BC2404E12F</vt:lpwstr>
  </property>
</Properties>
</file>